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13446-F06D-4335-93D6-0E0091D01753}" v="32" dt="2026-05-20T18:47:58.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40"/>
    <p:restoredTop sz="95934"/>
  </p:normalViewPr>
  <p:slideViewPr>
    <p:cSldViewPr snapToGrid="0" snapToObjects="1">
      <p:cViewPr varScale="1">
        <p:scale>
          <a:sx n="13" d="100"/>
          <a:sy n="13" d="100"/>
        </p:scale>
        <p:origin x="2202" y="9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iana RODINO" userId="4e39566d-0af3-40c6-9393-8bc2b0037930" providerId="ADAL" clId="{92C681CD-0308-49CE-AC9D-CE2D7B77C3AB}"/>
    <pc:docChg chg="undo custSel addSld delSld modSld">
      <pc:chgData name="Steliana RODINO" userId="4e39566d-0af3-40c6-9393-8bc2b0037930" providerId="ADAL" clId="{92C681CD-0308-49CE-AC9D-CE2D7B77C3AB}" dt="2026-05-20T18:47:58.560" v="1075"/>
      <pc:docMkLst>
        <pc:docMk/>
      </pc:docMkLst>
      <pc:sldChg chg="addSp delSp modSp mod">
        <pc:chgData name="Steliana RODINO" userId="4e39566d-0af3-40c6-9393-8bc2b0037930" providerId="ADAL" clId="{92C681CD-0308-49CE-AC9D-CE2D7B77C3AB}" dt="2026-05-20T18:47:58.560" v="1075"/>
        <pc:sldMkLst>
          <pc:docMk/>
          <pc:sldMk cId="1478231825" sldId="256"/>
        </pc:sldMkLst>
        <pc:spChg chg="add del mod">
          <ac:chgData name="Steliana RODINO" userId="4e39566d-0af3-40c6-9393-8bc2b0037930" providerId="ADAL" clId="{92C681CD-0308-49CE-AC9D-CE2D7B77C3AB}" dt="2026-05-20T13:08:11.134" v="216"/>
          <ac:spMkLst>
            <pc:docMk/>
            <pc:sldMk cId="1478231825" sldId="256"/>
            <ac:spMk id="2" creationId="{37A8CC2B-3DF1-B84B-6E4A-D74E659C6D3E}"/>
          </ac:spMkLst>
        </pc:spChg>
        <pc:spChg chg="add mod">
          <ac:chgData name="Steliana RODINO" userId="4e39566d-0af3-40c6-9393-8bc2b0037930" providerId="ADAL" clId="{92C681CD-0308-49CE-AC9D-CE2D7B77C3AB}" dt="2026-05-20T15:31:46.268" v="641" actId="255"/>
          <ac:spMkLst>
            <pc:docMk/>
            <pc:sldMk cId="1478231825" sldId="256"/>
            <ac:spMk id="4" creationId="{79AB6D5D-6C36-EC4A-F1EA-B0204C6D85A2}"/>
          </ac:spMkLst>
        </pc:spChg>
        <pc:spChg chg="del mod">
          <ac:chgData name="Steliana RODINO" userId="4e39566d-0af3-40c6-9393-8bc2b0037930" providerId="ADAL" clId="{92C681CD-0308-49CE-AC9D-CE2D7B77C3AB}" dt="2026-05-20T15:27:33.752" v="594" actId="478"/>
          <ac:spMkLst>
            <pc:docMk/>
            <pc:sldMk cId="1478231825" sldId="256"/>
            <ac:spMk id="14" creationId="{00000000-0000-0000-0000-000000000000}"/>
          </ac:spMkLst>
        </pc:spChg>
        <pc:spChg chg="del mod">
          <ac:chgData name="Steliana RODINO" userId="4e39566d-0af3-40c6-9393-8bc2b0037930" providerId="ADAL" clId="{92C681CD-0308-49CE-AC9D-CE2D7B77C3AB}" dt="2026-05-20T14:34:04.262" v="376" actId="478"/>
          <ac:spMkLst>
            <pc:docMk/>
            <pc:sldMk cId="1478231825" sldId="256"/>
            <ac:spMk id="15" creationId="{00000000-0000-0000-0000-000000000000}"/>
          </ac:spMkLst>
        </pc:spChg>
        <pc:spChg chg="del">
          <ac:chgData name="Steliana RODINO" userId="4e39566d-0af3-40c6-9393-8bc2b0037930" providerId="ADAL" clId="{92C681CD-0308-49CE-AC9D-CE2D7B77C3AB}" dt="2026-05-20T18:47:58.107" v="1074" actId="478"/>
          <ac:spMkLst>
            <pc:docMk/>
            <pc:sldMk cId="1478231825" sldId="256"/>
            <ac:spMk id="16" creationId="{00000000-0000-0000-0000-000000000000}"/>
          </ac:spMkLst>
        </pc:spChg>
        <pc:spChg chg="mod">
          <ac:chgData name="Steliana RODINO" userId="4e39566d-0af3-40c6-9393-8bc2b0037930" providerId="ADAL" clId="{92C681CD-0308-49CE-AC9D-CE2D7B77C3AB}" dt="2026-05-18T10:45:40.251" v="89" actId="207"/>
          <ac:spMkLst>
            <pc:docMk/>
            <pc:sldMk cId="1478231825" sldId="256"/>
            <ac:spMk id="18" creationId="{00000000-0000-0000-0000-000000000000}"/>
          </ac:spMkLst>
        </pc:spChg>
        <pc:spChg chg="mod">
          <ac:chgData name="Steliana RODINO" userId="4e39566d-0af3-40c6-9393-8bc2b0037930" providerId="ADAL" clId="{92C681CD-0308-49CE-AC9D-CE2D7B77C3AB}" dt="2026-05-18T10:55:38.269" v="102" actId="14100"/>
          <ac:spMkLst>
            <pc:docMk/>
            <pc:sldMk cId="1478231825" sldId="256"/>
            <ac:spMk id="19" creationId="{00000000-0000-0000-0000-000000000000}"/>
          </ac:spMkLst>
        </pc:spChg>
        <pc:spChg chg="mod">
          <ac:chgData name="Steliana RODINO" userId="4e39566d-0af3-40c6-9393-8bc2b0037930" providerId="ADAL" clId="{92C681CD-0308-49CE-AC9D-CE2D7B77C3AB}" dt="2026-05-20T18:29:05.271" v="714"/>
          <ac:spMkLst>
            <pc:docMk/>
            <pc:sldMk cId="1478231825" sldId="256"/>
            <ac:spMk id="20" creationId="{00000000-0000-0000-0000-000000000000}"/>
          </ac:spMkLst>
        </pc:spChg>
        <pc:spChg chg="mod">
          <ac:chgData name="Steliana RODINO" userId="4e39566d-0af3-40c6-9393-8bc2b0037930" providerId="ADAL" clId="{92C681CD-0308-49CE-AC9D-CE2D7B77C3AB}" dt="2026-05-20T14:36:06.787" v="434" actId="14100"/>
          <ac:spMkLst>
            <pc:docMk/>
            <pc:sldMk cId="1478231825" sldId="256"/>
            <ac:spMk id="21" creationId="{00000000-0000-0000-0000-000000000000}"/>
          </ac:spMkLst>
        </pc:spChg>
        <pc:spChg chg="mod">
          <ac:chgData name="Steliana RODINO" userId="4e39566d-0af3-40c6-9393-8bc2b0037930" providerId="ADAL" clId="{92C681CD-0308-49CE-AC9D-CE2D7B77C3AB}" dt="2026-05-20T15:45:18.593" v="659" actId="20577"/>
          <ac:spMkLst>
            <pc:docMk/>
            <pc:sldMk cId="1478231825" sldId="256"/>
            <ac:spMk id="22" creationId="{00000000-0000-0000-0000-000000000000}"/>
          </ac:spMkLst>
        </pc:spChg>
        <pc:spChg chg="mod">
          <ac:chgData name="Steliana RODINO" userId="4e39566d-0af3-40c6-9393-8bc2b0037930" providerId="ADAL" clId="{92C681CD-0308-49CE-AC9D-CE2D7B77C3AB}" dt="2026-05-20T15:34:21.834" v="649"/>
          <ac:spMkLst>
            <pc:docMk/>
            <pc:sldMk cId="1478231825" sldId="256"/>
            <ac:spMk id="23" creationId="{00000000-0000-0000-0000-000000000000}"/>
          </ac:spMkLst>
        </pc:spChg>
        <pc:spChg chg="add mod">
          <ac:chgData name="Steliana RODINO" userId="4e39566d-0af3-40c6-9393-8bc2b0037930" providerId="ADAL" clId="{92C681CD-0308-49CE-AC9D-CE2D7B77C3AB}" dt="2026-05-20T15:46:32.722" v="712" actId="113"/>
          <ac:spMkLst>
            <pc:docMk/>
            <pc:sldMk cId="1478231825" sldId="256"/>
            <ac:spMk id="28" creationId="{01C69850-2ED2-7678-B018-2F01439515AB}"/>
          </ac:spMkLst>
        </pc:spChg>
        <pc:spChg chg="add mod">
          <ac:chgData name="Steliana RODINO" userId="4e39566d-0af3-40c6-9393-8bc2b0037930" providerId="ADAL" clId="{92C681CD-0308-49CE-AC9D-CE2D7B77C3AB}" dt="2026-05-20T15:36:23.467" v="656" actId="20577"/>
          <ac:spMkLst>
            <pc:docMk/>
            <pc:sldMk cId="1478231825" sldId="256"/>
            <ac:spMk id="29" creationId="{C1352279-1656-DC6B-C646-5AA001F19964}"/>
          </ac:spMkLst>
        </pc:spChg>
        <pc:spChg chg="add mod">
          <ac:chgData name="Steliana RODINO" userId="4e39566d-0af3-40c6-9393-8bc2b0037930" providerId="ADAL" clId="{92C681CD-0308-49CE-AC9D-CE2D7B77C3AB}" dt="2026-05-20T15:46:14.856" v="706" actId="20577"/>
          <ac:spMkLst>
            <pc:docMk/>
            <pc:sldMk cId="1478231825" sldId="256"/>
            <ac:spMk id="30" creationId="{2FD13C79-00A0-1153-8E11-8C33DA754B86}"/>
          </ac:spMkLst>
        </pc:spChg>
        <pc:picChg chg="add mod">
          <ac:chgData name="Steliana RODINO" userId="4e39566d-0af3-40c6-9393-8bc2b0037930" providerId="ADAL" clId="{92C681CD-0308-49CE-AC9D-CE2D7B77C3AB}" dt="2026-05-20T18:47:58.560" v="1075"/>
          <ac:picMkLst>
            <pc:docMk/>
            <pc:sldMk cId="1478231825" sldId="256"/>
            <ac:picMk id="2" creationId="{4B35062E-10CB-9379-BE2F-5B02FDF966D3}"/>
          </ac:picMkLst>
        </pc:picChg>
        <pc:picChg chg="add del mod">
          <ac:chgData name="Steliana RODINO" userId="4e39566d-0af3-40c6-9393-8bc2b0037930" providerId="ADAL" clId="{92C681CD-0308-49CE-AC9D-CE2D7B77C3AB}" dt="2026-05-20T14:32:50.745" v="341" actId="478"/>
          <ac:picMkLst>
            <pc:docMk/>
            <pc:sldMk cId="1478231825" sldId="256"/>
            <ac:picMk id="3" creationId="{65BF45DB-C841-0662-7020-A6C10849B7DC}"/>
          </ac:picMkLst>
        </pc:picChg>
        <pc:picChg chg="add mod">
          <ac:chgData name="Steliana RODINO" userId="4e39566d-0af3-40c6-9393-8bc2b0037930" providerId="ADAL" clId="{92C681CD-0308-49CE-AC9D-CE2D7B77C3AB}" dt="2026-05-20T14:36:39.753" v="441" actId="1076"/>
          <ac:picMkLst>
            <pc:docMk/>
            <pc:sldMk cId="1478231825" sldId="256"/>
            <ac:picMk id="5" creationId="{AC624C0C-6FDF-262C-1C0C-82856DEFBEC7}"/>
          </ac:picMkLst>
        </pc:picChg>
        <pc:picChg chg="add del">
          <ac:chgData name="Steliana RODINO" userId="4e39566d-0af3-40c6-9393-8bc2b0037930" providerId="ADAL" clId="{92C681CD-0308-49CE-AC9D-CE2D7B77C3AB}" dt="2026-05-20T13:11:00.163" v="291" actId="478"/>
          <ac:picMkLst>
            <pc:docMk/>
            <pc:sldMk cId="1478231825" sldId="256"/>
            <ac:picMk id="6" creationId="{B16F7359-7AAC-DEA4-D76E-4433243C8679}"/>
          </ac:picMkLst>
        </pc:picChg>
        <pc:picChg chg="add mod modCrop">
          <ac:chgData name="Steliana RODINO" userId="4e39566d-0af3-40c6-9393-8bc2b0037930" providerId="ADAL" clId="{92C681CD-0308-49CE-AC9D-CE2D7B77C3AB}" dt="2026-05-20T15:14:06.714" v="472" actId="1076"/>
          <ac:picMkLst>
            <pc:docMk/>
            <pc:sldMk cId="1478231825" sldId="256"/>
            <ac:picMk id="7" creationId="{2EF328DB-B02C-7D7D-A8F5-2FD54F1692D5}"/>
          </ac:picMkLst>
        </pc:picChg>
        <pc:picChg chg="add del mod">
          <ac:chgData name="Steliana RODINO" userId="4e39566d-0af3-40c6-9393-8bc2b0037930" providerId="ADAL" clId="{92C681CD-0308-49CE-AC9D-CE2D7B77C3AB}" dt="2026-05-20T13:08:11.020" v="214" actId="21"/>
          <ac:picMkLst>
            <pc:docMk/>
            <pc:sldMk cId="1478231825" sldId="256"/>
            <ac:picMk id="8" creationId="{4EF376F2-22B9-0A88-8EE5-83FFEE3595F5}"/>
          </ac:picMkLst>
        </pc:picChg>
        <pc:picChg chg="add mod">
          <ac:chgData name="Steliana RODINO" userId="4e39566d-0af3-40c6-9393-8bc2b0037930" providerId="ADAL" clId="{92C681CD-0308-49CE-AC9D-CE2D7B77C3AB}" dt="2026-05-20T15:28:20.616" v="599" actId="1076"/>
          <ac:picMkLst>
            <pc:docMk/>
            <pc:sldMk cId="1478231825" sldId="256"/>
            <ac:picMk id="9" creationId="{0F454668-77DC-3EAC-6B03-6C15BECD9953}"/>
          </ac:picMkLst>
        </pc:picChg>
        <pc:picChg chg="add mod">
          <ac:chgData name="Steliana RODINO" userId="4e39566d-0af3-40c6-9393-8bc2b0037930" providerId="ADAL" clId="{92C681CD-0308-49CE-AC9D-CE2D7B77C3AB}" dt="2026-05-20T13:08:28.164" v="224"/>
          <ac:picMkLst>
            <pc:docMk/>
            <pc:sldMk cId="1478231825" sldId="256"/>
            <ac:picMk id="9" creationId="{4EF376F2-22B9-0A88-8EE5-83FFEE3595F5}"/>
          </ac:picMkLst>
        </pc:picChg>
        <pc:picChg chg="add del">
          <ac:chgData name="Steliana RODINO" userId="4e39566d-0af3-40c6-9393-8bc2b0037930" providerId="ADAL" clId="{92C681CD-0308-49CE-AC9D-CE2D7B77C3AB}" dt="2026-05-20T15:15:16.690" v="476" actId="22"/>
          <ac:picMkLst>
            <pc:docMk/>
            <pc:sldMk cId="1478231825" sldId="256"/>
            <ac:picMk id="11" creationId="{196BF28F-FADA-3491-B3E0-B1D7B4946E6F}"/>
          </ac:picMkLst>
        </pc:picChg>
        <pc:picChg chg="add del">
          <ac:chgData name="Steliana RODINO" userId="4e39566d-0af3-40c6-9393-8bc2b0037930" providerId="ADAL" clId="{92C681CD-0308-49CE-AC9D-CE2D7B77C3AB}" dt="2026-05-20T13:09:16.676" v="234" actId="21"/>
          <ac:picMkLst>
            <pc:docMk/>
            <pc:sldMk cId="1478231825" sldId="256"/>
            <ac:picMk id="11" creationId="{CE8831F7-4EB9-4A34-90E0-D6250093D9BF}"/>
          </ac:picMkLst>
        </pc:picChg>
        <pc:picChg chg="add del">
          <ac:chgData name="Steliana RODINO" userId="4e39566d-0af3-40c6-9393-8bc2b0037930" providerId="ADAL" clId="{92C681CD-0308-49CE-AC9D-CE2D7B77C3AB}" dt="2026-05-20T13:10:57.743" v="290" actId="478"/>
          <ac:picMkLst>
            <pc:docMk/>
            <pc:sldMk cId="1478231825" sldId="256"/>
            <ac:picMk id="27" creationId="{17F5CA37-5B1F-364E-8A7D-98C5D623DB57}"/>
          </ac:picMkLst>
        </pc:picChg>
        <pc:picChg chg="add del">
          <ac:chgData name="Steliana RODINO" userId="4e39566d-0af3-40c6-9393-8bc2b0037930" providerId="ADAL" clId="{92C681CD-0308-49CE-AC9D-CE2D7B77C3AB}" dt="2026-05-20T15:15:36.492" v="478" actId="478"/>
          <ac:picMkLst>
            <pc:docMk/>
            <pc:sldMk cId="1478231825" sldId="256"/>
            <ac:picMk id="27" creationId="{4CCA2A99-CD44-991E-941C-CA8A456D9BD9}"/>
          </ac:picMkLst>
        </pc:picChg>
        <pc:picChg chg="add mod modCrop">
          <ac:chgData name="Steliana RODINO" userId="4e39566d-0af3-40c6-9393-8bc2b0037930" providerId="ADAL" clId="{92C681CD-0308-49CE-AC9D-CE2D7B77C3AB}" dt="2026-05-20T15:16:11.338" v="488" actId="1076"/>
          <ac:picMkLst>
            <pc:docMk/>
            <pc:sldMk cId="1478231825" sldId="256"/>
            <ac:picMk id="31" creationId="{D67B12B2-BCA8-35B9-8049-6F3A6ACA3335}"/>
          </ac:picMkLst>
        </pc:picChg>
      </pc:sldChg>
      <pc:sldChg chg="modSp del mod">
        <pc:chgData name="Steliana RODINO" userId="4e39566d-0af3-40c6-9393-8bc2b0037930" providerId="ADAL" clId="{92C681CD-0308-49CE-AC9D-CE2D7B77C3AB}" dt="2026-05-20T18:30:15.132" v="737" actId="47"/>
        <pc:sldMkLst>
          <pc:docMk/>
          <pc:sldMk cId="2260547146" sldId="257"/>
        </pc:sldMkLst>
        <pc:spChg chg="mod">
          <ac:chgData name="Steliana RODINO" userId="4e39566d-0af3-40c6-9393-8bc2b0037930" providerId="ADAL" clId="{92C681CD-0308-49CE-AC9D-CE2D7B77C3AB}" dt="2026-05-20T18:29:46.036" v="734" actId="14100"/>
          <ac:spMkLst>
            <pc:docMk/>
            <pc:sldMk cId="2260547146" sldId="257"/>
            <ac:spMk id="20" creationId="{00000000-0000-0000-0000-000000000000}"/>
          </ac:spMkLst>
        </pc:spChg>
        <pc:spChg chg="mod">
          <ac:chgData name="Steliana RODINO" userId="4e39566d-0af3-40c6-9393-8bc2b0037930" providerId="ADAL" clId="{92C681CD-0308-49CE-AC9D-CE2D7B77C3AB}" dt="2026-05-20T18:29:40.019" v="732" actId="20577"/>
          <ac:spMkLst>
            <pc:docMk/>
            <pc:sldMk cId="2260547146" sldId="257"/>
            <ac:spMk id="21" creationId="{00000000-0000-0000-0000-000000000000}"/>
          </ac:spMkLst>
        </pc:spChg>
      </pc:sldChg>
      <pc:sldChg chg="addSp delSp modSp add mod">
        <pc:chgData name="Steliana RODINO" userId="4e39566d-0af3-40c6-9393-8bc2b0037930" providerId="ADAL" clId="{92C681CD-0308-49CE-AC9D-CE2D7B77C3AB}" dt="2026-05-20T18:47:49.223" v="1073" actId="1076"/>
        <pc:sldMkLst>
          <pc:docMk/>
          <pc:sldMk cId="2206762407" sldId="258"/>
        </pc:sldMkLst>
        <pc:spChg chg="mod">
          <ac:chgData name="Steliana RODINO" userId="4e39566d-0af3-40c6-9393-8bc2b0037930" providerId="ADAL" clId="{92C681CD-0308-49CE-AC9D-CE2D7B77C3AB}" dt="2026-05-20T18:40:14.560" v="1027" actId="179"/>
          <ac:spMkLst>
            <pc:docMk/>
            <pc:sldMk cId="2206762407" sldId="258"/>
            <ac:spMk id="4" creationId="{2BF4C9C7-061C-2756-8E9D-E9B947177684}"/>
          </ac:spMkLst>
        </pc:spChg>
        <pc:spChg chg="mod">
          <ac:chgData name="Steliana RODINO" userId="4e39566d-0af3-40c6-9393-8bc2b0037930" providerId="ADAL" clId="{92C681CD-0308-49CE-AC9D-CE2D7B77C3AB}" dt="2026-05-20T18:30:05.691" v="736"/>
          <ac:spMkLst>
            <pc:docMk/>
            <pc:sldMk cId="2206762407" sldId="258"/>
            <ac:spMk id="12" creationId="{73C7CE47-418C-FC80-A74D-812AAF3E112C}"/>
          </ac:spMkLst>
        </pc:spChg>
        <pc:spChg chg="del mod">
          <ac:chgData name="Steliana RODINO" userId="4e39566d-0af3-40c6-9393-8bc2b0037930" providerId="ADAL" clId="{92C681CD-0308-49CE-AC9D-CE2D7B77C3AB}" dt="2026-05-20T18:45:50.791" v="1064" actId="478"/>
          <ac:spMkLst>
            <pc:docMk/>
            <pc:sldMk cId="2206762407" sldId="258"/>
            <ac:spMk id="16" creationId="{88174491-1E29-A383-623A-2C9C60E508C6}"/>
          </ac:spMkLst>
        </pc:spChg>
        <pc:spChg chg="mod">
          <ac:chgData name="Steliana RODINO" userId="4e39566d-0af3-40c6-9393-8bc2b0037930" providerId="ADAL" clId="{92C681CD-0308-49CE-AC9D-CE2D7B77C3AB}" dt="2026-05-20T18:42:52.949" v="1060"/>
          <ac:spMkLst>
            <pc:docMk/>
            <pc:sldMk cId="2206762407" sldId="258"/>
            <ac:spMk id="18" creationId="{8C69D343-1BDA-B629-4EC3-70F7FDCF1F6A}"/>
          </ac:spMkLst>
        </pc:spChg>
        <pc:spChg chg="mod">
          <ac:chgData name="Steliana RODINO" userId="4e39566d-0af3-40c6-9393-8bc2b0037930" providerId="ADAL" clId="{92C681CD-0308-49CE-AC9D-CE2D7B77C3AB}" dt="2026-05-20T18:31:02.025" v="748" actId="6549"/>
          <ac:spMkLst>
            <pc:docMk/>
            <pc:sldMk cId="2206762407" sldId="258"/>
            <ac:spMk id="20" creationId="{73A1D8B2-8D63-FB1E-2F3B-4401179DA66C}"/>
          </ac:spMkLst>
        </pc:spChg>
        <pc:spChg chg="mod">
          <ac:chgData name="Steliana RODINO" userId="4e39566d-0af3-40c6-9393-8bc2b0037930" providerId="ADAL" clId="{92C681CD-0308-49CE-AC9D-CE2D7B77C3AB}" dt="2026-05-20T18:31:11.463" v="775" actId="6549"/>
          <ac:spMkLst>
            <pc:docMk/>
            <pc:sldMk cId="2206762407" sldId="258"/>
            <ac:spMk id="21" creationId="{A4ADE0B4-C8C4-8291-4E32-E0006299352E}"/>
          </ac:spMkLst>
        </pc:spChg>
        <pc:spChg chg="mod">
          <ac:chgData name="Steliana RODINO" userId="4e39566d-0af3-40c6-9393-8bc2b0037930" providerId="ADAL" clId="{92C681CD-0308-49CE-AC9D-CE2D7B77C3AB}" dt="2026-05-20T18:31:47.569" v="818"/>
          <ac:spMkLst>
            <pc:docMk/>
            <pc:sldMk cId="2206762407" sldId="258"/>
            <ac:spMk id="22" creationId="{A718984F-4B9A-0348-14FF-D09AEA44C74A}"/>
          </ac:spMkLst>
        </pc:spChg>
        <pc:spChg chg="mod">
          <ac:chgData name="Steliana RODINO" userId="4e39566d-0af3-40c6-9393-8bc2b0037930" providerId="ADAL" clId="{92C681CD-0308-49CE-AC9D-CE2D7B77C3AB}" dt="2026-05-20T18:40:47.765" v="1036" actId="6549"/>
          <ac:spMkLst>
            <pc:docMk/>
            <pc:sldMk cId="2206762407" sldId="258"/>
            <ac:spMk id="23" creationId="{00D5DB9D-FC62-BC4B-74F5-CB0DF25DBBCF}"/>
          </ac:spMkLst>
        </pc:spChg>
        <pc:spChg chg="mod">
          <ac:chgData name="Steliana RODINO" userId="4e39566d-0af3-40c6-9393-8bc2b0037930" providerId="ADAL" clId="{92C681CD-0308-49CE-AC9D-CE2D7B77C3AB}" dt="2026-05-20T18:46:17.442" v="1067" actId="20577"/>
          <ac:spMkLst>
            <pc:docMk/>
            <pc:sldMk cId="2206762407" sldId="258"/>
            <ac:spMk id="28" creationId="{B53642A8-215E-0EAF-A3CA-6D1696A2D70D}"/>
          </ac:spMkLst>
        </pc:spChg>
        <pc:spChg chg="mod">
          <ac:chgData name="Steliana RODINO" userId="4e39566d-0af3-40c6-9393-8bc2b0037930" providerId="ADAL" clId="{92C681CD-0308-49CE-AC9D-CE2D7B77C3AB}" dt="2026-05-20T18:41:46.774" v="1048" actId="6549"/>
          <ac:spMkLst>
            <pc:docMk/>
            <pc:sldMk cId="2206762407" sldId="258"/>
            <ac:spMk id="29" creationId="{2366E1BB-9C3D-6DC7-136B-CB29DBCBEC13}"/>
          </ac:spMkLst>
        </pc:spChg>
        <pc:spChg chg="mod">
          <ac:chgData name="Steliana RODINO" userId="4e39566d-0af3-40c6-9393-8bc2b0037930" providerId="ADAL" clId="{92C681CD-0308-49CE-AC9D-CE2D7B77C3AB}" dt="2026-05-20T18:42:27.910" v="1059" actId="20577"/>
          <ac:spMkLst>
            <pc:docMk/>
            <pc:sldMk cId="2206762407" sldId="258"/>
            <ac:spMk id="30" creationId="{DAB05A81-44A9-73C8-7ADF-5667B39CAA2F}"/>
          </ac:spMkLst>
        </pc:spChg>
        <pc:picChg chg="add del mod">
          <ac:chgData name="Steliana RODINO" userId="4e39566d-0af3-40c6-9393-8bc2b0037930" providerId="ADAL" clId="{92C681CD-0308-49CE-AC9D-CE2D7B77C3AB}" dt="2026-05-20T18:47:40.284" v="1068" actId="478"/>
          <ac:picMkLst>
            <pc:docMk/>
            <pc:sldMk cId="2206762407" sldId="258"/>
            <ac:picMk id="3" creationId="{4E6DA0BF-8C42-5AE3-8CF4-0714D6214415}"/>
          </ac:picMkLst>
        </pc:picChg>
        <pc:picChg chg="add mod">
          <ac:chgData name="Steliana RODINO" userId="4e39566d-0af3-40c6-9393-8bc2b0037930" providerId="ADAL" clId="{92C681CD-0308-49CE-AC9D-CE2D7B77C3AB}" dt="2026-05-20T18:47:49.223" v="1073" actId="1076"/>
          <ac:picMkLst>
            <pc:docMk/>
            <pc:sldMk cId="2206762407" sldId="258"/>
            <ac:picMk id="6" creationId="{03BCC881-0ABC-D94C-4CBE-7BFFE3D7AC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5/21/2026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a:latin typeface="Arial" charset="0"/>
                <a:ea typeface="Arial" charset="0"/>
                <a:cs typeface="Arial" charset="0"/>
              </a:rPr>
              <a:t>INSTRUMENTE FINANCIARE PENTRU SPRIJINIREA CONSERVĂRII ȘI MENȚINERII BIODIVERSITĂȚII ÎN AGRICULTURĂ </a:t>
            </a:r>
          </a:p>
        </p:txBody>
      </p:sp>
      <p:sp>
        <p:nvSpPr>
          <p:cNvPr id="19" name="TextBox 18"/>
          <p:cNvSpPr txBox="1"/>
          <p:nvPr/>
        </p:nvSpPr>
        <p:spPr>
          <a:xfrm>
            <a:off x="2020045" y="9626269"/>
            <a:ext cx="27813403" cy="1200329"/>
          </a:xfrm>
          <a:prstGeom prst="rect">
            <a:avLst/>
          </a:prstGeom>
          <a:noFill/>
        </p:spPr>
        <p:txBody>
          <a:bodyPr wrap="square" rtlCol="0">
            <a:spAutoFit/>
          </a:bodyPr>
          <a:lstStyle/>
          <a:p>
            <a:pPr algn="r"/>
            <a:r>
              <a:rPr lang="en-US" sz="3600" b="1" dirty="0">
                <a:latin typeface="Arial" charset="0"/>
                <a:ea typeface="Arial" charset="0"/>
                <a:cs typeface="Arial" charset="0"/>
              </a:rPr>
              <a:t>Alexandra MANOLACHE, Andreea GIUCĂ, Steliana RODINO</a:t>
            </a:r>
          </a:p>
          <a:p>
            <a:pPr algn="r"/>
            <a:r>
              <a:rPr lang="en-US" sz="3600" b="1" dirty="0">
                <a:solidFill>
                  <a:srgbClr val="FF0000"/>
                </a:solidFill>
                <a:latin typeface="Arial" charset="0"/>
                <a:ea typeface="Arial" charset="0"/>
                <a:cs typeface="Arial" charset="0"/>
              </a:rPr>
              <a:t> </a:t>
            </a:r>
            <a:endParaRPr lang="ro-RO" sz="3600" b="1" i="1" dirty="0">
              <a:solidFill>
                <a:srgbClr val="FF0000"/>
              </a:solidFill>
              <a:latin typeface="Arial" charset="0"/>
              <a:ea typeface="Arial" charset="0"/>
              <a:cs typeface="Arial" charset="0"/>
            </a:endParaRPr>
          </a:p>
        </p:txBody>
      </p:sp>
      <p:sp>
        <p:nvSpPr>
          <p:cNvPr id="20" name="TextBox 19"/>
          <p:cNvSpPr txBox="1"/>
          <p:nvPr/>
        </p:nvSpPr>
        <p:spPr>
          <a:xfrm>
            <a:off x="1474250" y="11231532"/>
            <a:ext cx="14725395" cy="3662541"/>
          </a:xfrm>
          <a:prstGeom prst="rect">
            <a:avLst/>
          </a:prstGeom>
          <a:noFill/>
        </p:spPr>
        <p:txBody>
          <a:bodyPr wrap="square" rtlCol="0">
            <a:spAutoFit/>
          </a:bodyPr>
          <a:lstStyle/>
          <a:p>
            <a:r>
              <a:rPr lang="ro-RO" sz="4000" b="1" dirty="0">
                <a:latin typeface="Arial" charset="0"/>
                <a:ea typeface="Arial" charset="0"/>
                <a:cs typeface="Arial" charset="0"/>
              </a:rPr>
              <a:t>INTRODUCERE</a:t>
            </a:r>
            <a:endParaRPr lang="en-US" sz="4000" b="1" dirty="0">
              <a:latin typeface="Arial" charset="0"/>
              <a:ea typeface="Arial" charset="0"/>
              <a:cs typeface="Arial" charset="0"/>
            </a:endParaRPr>
          </a:p>
          <a:p>
            <a:pPr algn="just"/>
            <a:r>
              <a:rPr lang="ro-RO" sz="3200" noProof="0" dirty="0">
                <a:latin typeface="Arial" charset="0"/>
                <a:ea typeface="Arial" charset="0"/>
                <a:cs typeface="Arial" charset="0"/>
              </a:rPr>
              <a:t>Conservarea și menținerea biodiversității necesită mobilizarea unor instrumente financiare adecvate, capabile să stimuleze practicile agricole sustenabile și să recompenseze furnizarea de servicii </a:t>
            </a:r>
            <a:r>
              <a:rPr lang="ro-RO" sz="3200" noProof="0" dirty="0" err="1">
                <a:latin typeface="Arial" charset="0"/>
                <a:ea typeface="Arial" charset="0"/>
                <a:cs typeface="Arial" charset="0"/>
              </a:rPr>
              <a:t>ecosistemice</a:t>
            </a:r>
            <a:r>
              <a:rPr lang="ro-RO" sz="3200" noProof="0" dirty="0">
                <a:latin typeface="Arial" charset="0"/>
                <a:ea typeface="Arial" charset="0"/>
                <a:cs typeface="Arial" charset="0"/>
              </a:rPr>
              <a:t>. În acest context, studiul realizează </a:t>
            </a:r>
            <a:r>
              <a:rPr lang="en-US" sz="3200" noProof="0" dirty="0" err="1">
                <a:latin typeface="Arial" charset="0"/>
                <a:ea typeface="Arial" charset="0"/>
                <a:cs typeface="Arial" charset="0"/>
              </a:rPr>
              <a:t>descriere</a:t>
            </a:r>
            <a:r>
              <a:rPr lang="en-US" sz="3200" noProof="0" dirty="0">
                <a:latin typeface="Arial" charset="0"/>
                <a:ea typeface="Arial" charset="0"/>
                <a:cs typeface="Arial" charset="0"/>
              </a:rPr>
              <a:t> a </a:t>
            </a:r>
            <a:r>
              <a:rPr lang="ro-RO" sz="3200" noProof="0" dirty="0">
                <a:latin typeface="Arial" charset="0"/>
                <a:ea typeface="Arial" charset="0"/>
                <a:cs typeface="Arial" charset="0"/>
              </a:rPr>
              <a:t>principalelor instrumente financiare existente la nivel european și internațional pentru sprijinirea biodiversității în agricultură, analizând atât mecanismele publice, cât și cele bazate pe piață</a:t>
            </a:r>
            <a:r>
              <a:rPr lang="en-US" sz="3200" noProof="0" dirty="0">
                <a:latin typeface="Arial" charset="0"/>
                <a:ea typeface="Arial" charset="0"/>
                <a:cs typeface="Arial" charset="0"/>
              </a:rPr>
              <a:t>.</a:t>
            </a:r>
            <a:endParaRPr lang="ro-RO" sz="3200" noProof="0" dirty="0">
              <a:latin typeface="Arial" charset="0"/>
              <a:ea typeface="Arial" charset="0"/>
              <a:cs typeface="Arial" charset="0"/>
            </a:endParaRPr>
          </a:p>
        </p:txBody>
      </p:sp>
      <p:sp>
        <p:nvSpPr>
          <p:cNvPr id="21" name="TextBox 20"/>
          <p:cNvSpPr txBox="1"/>
          <p:nvPr/>
        </p:nvSpPr>
        <p:spPr>
          <a:xfrm>
            <a:off x="17373985" y="11079913"/>
            <a:ext cx="12824202" cy="4154984"/>
          </a:xfrm>
          <a:prstGeom prst="rect">
            <a:avLst/>
          </a:prstGeom>
          <a:noFill/>
        </p:spPr>
        <p:txBody>
          <a:bodyPr wrap="square" rtlCol="0">
            <a:spAutoFit/>
          </a:bodyPr>
          <a:lstStyle/>
          <a:p>
            <a:r>
              <a:rPr lang="ro-RO" sz="4000" b="1" dirty="0">
                <a:latin typeface="Arial" charset="0"/>
                <a:ea typeface="Arial" charset="0"/>
                <a:cs typeface="Arial" charset="0"/>
              </a:rPr>
              <a:t>MATERIAL ŞI METODE </a:t>
            </a:r>
            <a:endParaRPr lang="en-US" sz="4000" b="1" dirty="0">
              <a:solidFill>
                <a:srgbClr val="FF0000"/>
              </a:solidFill>
              <a:latin typeface="Arial" charset="0"/>
              <a:ea typeface="Arial" charset="0"/>
              <a:cs typeface="Arial" charset="0"/>
            </a:endParaRPr>
          </a:p>
          <a:p>
            <a:pPr algn="just"/>
            <a:r>
              <a:rPr lang="ro-RO" sz="3200" noProof="0" dirty="0">
                <a:latin typeface="Arial" charset="0"/>
                <a:ea typeface="Arial" charset="0"/>
                <a:cs typeface="Arial" charset="0"/>
              </a:rPr>
              <a:t>Lucrarea utilizează o metodă de tip </a:t>
            </a:r>
            <a:r>
              <a:rPr lang="ro-RO" sz="3200" noProof="0" dirty="0" err="1">
                <a:latin typeface="Arial" charset="0"/>
                <a:ea typeface="Arial" charset="0"/>
                <a:cs typeface="Arial" charset="0"/>
              </a:rPr>
              <a:t>literature</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review</a:t>
            </a:r>
            <a:r>
              <a:rPr lang="ro-RO" sz="3200" noProof="0" dirty="0">
                <a:latin typeface="Arial" charset="0"/>
                <a:ea typeface="Arial" charset="0"/>
                <a:cs typeface="Arial" charset="0"/>
              </a:rPr>
              <a:t> cu scopul de a analiza instrumentele financiare utilizate pentru sprijinirea conservării biodiversității în agricultură. Au fost analizate articole științifice și rapoarte ale organizațiilor internaționale (Comisia Europeană, OECD, FAO, World Bank), selectate pe baza relevanței pentru concepte precum „</a:t>
            </a:r>
            <a:r>
              <a:rPr lang="ro-RO" sz="3200" noProof="0" dirty="0" err="1">
                <a:latin typeface="Arial" charset="0"/>
                <a:ea typeface="Arial" charset="0"/>
                <a:cs typeface="Arial" charset="0"/>
              </a:rPr>
              <a:t>biodiversity</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finance</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payments</a:t>
            </a:r>
            <a:r>
              <a:rPr lang="ro-RO" sz="3200" noProof="0" dirty="0">
                <a:latin typeface="Arial" charset="0"/>
                <a:ea typeface="Arial" charset="0"/>
                <a:cs typeface="Arial" charset="0"/>
              </a:rPr>
              <a:t> for </a:t>
            </a:r>
            <a:r>
              <a:rPr lang="ro-RO" sz="3200" noProof="0" dirty="0" err="1">
                <a:latin typeface="Arial" charset="0"/>
                <a:ea typeface="Arial" charset="0"/>
                <a:cs typeface="Arial" charset="0"/>
              </a:rPr>
              <a:t>ecosystem</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services</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biodiversity</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credits</a:t>
            </a:r>
            <a:r>
              <a:rPr lang="ro-RO" sz="3200" noProof="0" dirty="0">
                <a:latin typeface="Arial" charset="0"/>
                <a:ea typeface="Arial" charset="0"/>
                <a:cs typeface="Arial" charset="0"/>
              </a:rPr>
              <a:t>” și „</a:t>
            </a:r>
            <a:r>
              <a:rPr lang="ro-RO" sz="3200" noProof="0" dirty="0" err="1">
                <a:latin typeface="Arial" charset="0"/>
                <a:ea typeface="Arial" charset="0"/>
                <a:cs typeface="Arial" charset="0"/>
              </a:rPr>
              <a:t>blended</a:t>
            </a:r>
            <a:r>
              <a:rPr lang="ro-RO" sz="3200" noProof="0" dirty="0">
                <a:latin typeface="Arial" charset="0"/>
                <a:ea typeface="Arial" charset="0"/>
                <a:cs typeface="Arial" charset="0"/>
              </a:rPr>
              <a:t> </a:t>
            </a:r>
            <a:r>
              <a:rPr lang="ro-RO" sz="3200" noProof="0" dirty="0" err="1">
                <a:latin typeface="Arial" charset="0"/>
                <a:ea typeface="Arial" charset="0"/>
                <a:cs typeface="Arial" charset="0"/>
              </a:rPr>
              <a:t>finance</a:t>
            </a:r>
            <a:r>
              <a:rPr lang="ro-RO" sz="3200" noProof="0" dirty="0">
                <a:latin typeface="Arial" charset="0"/>
                <a:ea typeface="Arial" charset="0"/>
                <a:cs typeface="Arial" charset="0"/>
              </a:rPr>
              <a:t>”. </a:t>
            </a:r>
          </a:p>
        </p:txBody>
      </p:sp>
      <p:sp>
        <p:nvSpPr>
          <p:cNvPr id="22" name="TextBox 21"/>
          <p:cNvSpPr txBox="1"/>
          <p:nvPr/>
        </p:nvSpPr>
        <p:spPr>
          <a:xfrm>
            <a:off x="1435886" y="15767515"/>
            <a:ext cx="28579555" cy="2185214"/>
          </a:xfrm>
          <a:prstGeom prst="rect">
            <a:avLst/>
          </a:prstGeom>
          <a:noFill/>
        </p:spPr>
        <p:txBody>
          <a:bodyPr wrap="square" rtlCol="0">
            <a:spAutoFit/>
          </a:bodyPr>
          <a:lstStyle/>
          <a:p>
            <a:r>
              <a:rPr lang="ro-RO" sz="4000" b="1" dirty="0">
                <a:latin typeface="Arial" charset="0"/>
                <a:ea typeface="Arial" charset="0"/>
                <a:cs typeface="Arial" charset="0"/>
              </a:rPr>
              <a:t>REZULTATE ȘI DISCUȚII </a:t>
            </a:r>
            <a:endParaRPr lang="ro-RO" sz="4000" b="1" dirty="0">
              <a:solidFill>
                <a:srgbClr val="FF0000"/>
              </a:solidFill>
              <a:latin typeface="Arial" charset="0"/>
              <a:ea typeface="Arial" charset="0"/>
              <a:cs typeface="Arial" charset="0"/>
            </a:endParaRPr>
          </a:p>
          <a:p>
            <a:pPr algn="just"/>
            <a:r>
              <a:rPr lang="de-DE" sz="3200" dirty="0">
                <a:latin typeface="Arial" charset="0"/>
                <a:ea typeface="Arial" charset="0"/>
                <a:cs typeface="Arial" charset="0"/>
              </a:rPr>
              <a:t>În urma analizei au fost evidențiate </a:t>
            </a:r>
            <a:r>
              <a:rPr lang="ro-RO" sz="3200" dirty="0">
                <a:latin typeface="Arial" charset="0"/>
                <a:ea typeface="Arial" charset="0"/>
                <a:cs typeface="Arial" charset="0"/>
              </a:rPr>
              <a:t>patru tipuri principale de instrumente financiare relevante pentru biodiversitate în agricultură</a:t>
            </a:r>
            <a:r>
              <a:rPr lang="en-US" sz="3200" dirty="0">
                <a:latin typeface="Arial" charset="0"/>
                <a:ea typeface="Arial" charset="0"/>
                <a:cs typeface="Arial" charset="0"/>
              </a:rPr>
              <a:t>. </a:t>
            </a:r>
            <a:r>
              <a:rPr lang="ro-RO" sz="3200" dirty="0">
                <a:latin typeface="Arial" charset="0"/>
                <a:ea typeface="Arial" charset="0"/>
                <a:cs typeface="Arial" charset="0"/>
              </a:rPr>
              <a:t>Aceste instrumente contribuie la integrarea biodiversității în deciziile economice din agricultură, prin compensarea fermierilor, reducerea riscurilor și crearea de noi oportunități de finanțare.</a:t>
            </a:r>
            <a:r>
              <a:rPr lang="en-US" sz="3200" dirty="0">
                <a:latin typeface="Arial" charset="0"/>
                <a:ea typeface="Arial" charset="0"/>
                <a:cs typeface="Arial" charset="0"/>
              </a:rPr>
              <a:t> </a:t>
            </a:r>
            <a:r>
              <a:rPr lang="ro-RO" sz="3200" dirty="0">
                <a:latin typeface="Arial" charset="0"/>
                <a:ea typeface="Arial" charset="0"/>
                <a:cs typeface="Arial" charset="0"/>
              </a:rPr>
              <a:t>Literatura subliniază o tranziție progresivă de la mecanisme bazate exclusiv pe sprijin public către soluții hibride și orientate pe piață.</a:t>
            </a:r>
            <a:endParaRPr lang="en-US" sz="3200" dirty="0">
              <a:latin typeface="Arial" charset="0"/>
              <a:ea typeface="Arial" charset="0"/>
              <a:cs typeface="Arial" charset="0"/>
            </a:endParaRPr>
          </a:p>
        </p:txBody>
      </p:sp>
      <p:sp>
        <p:nvSpPr>
          <p:cNvPr id="23" name="TextBox 22"/>
          <p:cNvSpPr txBox="1"/>
          <p:nvPr/>
        </p:nvSpPr>
        <p:spPr>
          <a:xfrm>
            <a:off x="1435886" y="35160581"/>
            <a:ext cx="28762300" cy="2677656"/>
          </a:xfrm>
          <a:prstGeom prst="rect">
            <a:avLst/>
          </a:prstGeom>
          <a:noFill/>
        </p:spPr>
        <p:txBody>
          <a:bodyPr wrap="square" rtlCol="0">
            <a:spAutoFit/>
          </a:bodyPr>
          <a:lstStyle/>
          <a:p>
            <a:r>
              <a:rPr lang="ro-RO" sz="4000" b="1" dirty="0">
                <a:latin typeface="Arial" charset="0"/>
                <a:ea typeface="Arial" charset="0"/>
                <a:cs typeface="Arial" charset="0"/>
              </a:rPr>
              <a:t>CONCLUZII </a:t>
            </a:r>
            <a:endParaRPr lang="en-US" sz="4000" b="1" dirty="0">
              <a:solidFill>
                <a:srgbClr val="FF0000"/>
              </a:solidFill>
              <a:latin typeface="Arial" charset="0"/>
              <a:ea typeface="Arial" charset="0"/>
              <a:cs typeface="Arial" charset="0"/>
            </a:endParaRPr>
          </a:p>
          <a:p>
            <a:pPr algn="just"/>
            <a:r>
              <a:rPr lang="ro-RO" sz="3200" noProof="0" dirty="0">
                <a:latin typeface="Arial" panose="020B0604020202020204" pitchFamily="34" charset="0"/>
                <a:cs typeface="Arial" panose="020B0604020202020204" pitchFamily="34" charset="0"/>
              </a:rPr>
              <a:t>Analiza realizată evidențiază faptul că instrumentele financiare pentru biodiversitate în agricultură se află într-un proces de diversificare și adaptare la noile cerințe ale sustenabilității. Mecanismele tradiționale, precum plățile pentru servicii </a:t>
            </a:r>
            <a:r>
              <a:rPr lang="ro-RO" sz="3200" noProof="0" dirty="0" err="1">
                <a:latin typeface="Arial" panose="020B0604020202020204" pitchFamily="34" charset="0"/>
                <a:cs typeface="Arial" panose="020B0604020202020204" pitchFamily="34" charset="0"/>
              </a:rPr>
              <a:t>ecosistemice</a:t>
            </a:r>
            <a:r>
              <a:rPr lang="ro-RO" sz="3200" noProof="0" dirty="0">
                <a:latin typeface="Arial" panose="020B0604020202020204" pitchFamily="34" charset="0"/>
                <a:cs typeface="Arial" panose="020B0604020202020204" pitchFamily="34" charset="0"/>
              </a:rPr>
              <a:t>, sunt completate din ce în ce mai mult de instrumente inovatoare, bazate pe piață, cum sunt creditele de biodiversitate și finanțarea mixtă. Acestea contribuie la integrarea valorii biodiversității în economia agricolă și la mobilizarea capitalului privat, însă eficiența lor depinde de existența unor sisteme robuste de monitorizare și de un cadru instituțional adecvat.</a:t>
            </a:r>
            <a:r>
              <a:rPr lang="ro-RO" sz="3200" dirty="0">
                <a:solidFill>
                  <a:srgbClr val="FF0000"/>
                </a:solidFill>
                <a:latin typeface="Arial" charset="0"/>
                <a:ea typeface="Arial" charset="0"/>
                <a:cs typeface="Arial" charset="0"/>
              </a:rPr>
              <a:t> </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4" name="TextBox 3">
            <a:extLst>
              <a:ext uri="{FF2B5EF4-FFF2-40B4-BE49-F238E27FC236}">
                <a16:creationId xmlns:a16="http://schemas.microsoft.com/office/drawing/2014/main" id="{79AB6D5D-6C36-EC4A-F1EA-B0204C6D85A2}"/>
              </a:ext>
            </a:extLst>
          </p:cNvPr>
          <p:cNvSpPr txBox="1"/>
          <p:nvPr/>
        </p:nvSpPr>
        <p:spPr>
          <a:xfrm>
            <a:off x="1435886" y="18750058"/>
            <a:ext cx="14711683" cy="7460440"/>
          </a:xfrm>
          <a:prstGeom prst="rect">
            <a:avLst/>
          </a:prstGeom>
          <a:noFill/>
          <a:ln w="76200">
            <a:solidFill>
              <a:schemeClr val="accent6"/>
            </a:solidFill>
          </a:ln>
        </p:spPr>
        <p:txBody>
          <a:bodyPr wrap="square" rtlCol="0">
            <a:spAutoFit/>
          </a:bodyPr>
          <a:lstStyle/>
          <a:p>
            <a:pPr algn="ctr"/>
            <a:endParaRPr lang="en-US" sz="3200" b="1" i="1" dirty="0">
              <a:latin typeface="Arial" charset="0"/>
              <a:ea typeface="Arial" charset="0"/>
              <a:cs typeface="Arial" charset="0"/>
            </a:endParaRPr>
          </a:p>
          <a:p>
            <a:pPr algn="ctr"/>
            <a:endParaRPr lang="en-US" sz="3200" b="1" i="1" dirty="0">
              <a:latin typeface="Arial" charset="0"/>
              <a:ea typeface="Arial" charset="0"/>
              <a:cs typeface="Arial" charset="0"/>
            </a:endParaRPr>
          </a:p>
          <a:p>
            <a:pPr indent="3032125" algn="ctr"/>
            <a:r>
              <a:rPr lang="en-US" sz="4000" b="1" i="1" dirty="0">
                <a:solidFill>
                  <a:srgbClr val="00B050"/>
                </a:solidFill>
                <a:latin typeface="Arial" charset="0"/>
                <a:ea typeface="Arial" charset="0"/>
                <a:cs typeface="Arial" charset="0"/>
              </a:rPr>
              <a:t>P</a:t>
            </a:r>
            <a:r>
              <a:rPr lang="ro-RO" sz="4000" b="1" i="1" dirty="0">
                <a:solidFill>
                  <a:srgbClr val="00B050"/>
                </a:solidFill>
                <a:latin typeface="Arial" charset="0"/>
                <a:ea typeface="Arial" charset="0"/>
                <a:cs typeface="Arial" charset="0"/>
              </a:rPr>
              <a:t>lăți pentru servicii </a:t>
            </a:r>
            <a:r>
              <a:rPr lang="ro-RO" sz="4000" b="1" i="1" dirty="0" err="1">
                <a:solidFill>
                  <a:srgbClr val="00B050"/>
                </a:solidFill>
                <a:latin typeface="Arial" charset="0"/>
                <a:cs typeface="Arial" charset="0"/>
              </a:rPr>
              <a:t>ecosistemice</a:t>
            </a:r>
            <a:r>
              <a:rPr lang="ro-RO" sz="4000" b="1" i="1" dirty="0">
                <a:solidFill>
                  <a:srgbClr val="00B050"/>
                </a:solidFill>
                <a:latin typeface="Arial" charset="0"/>
                <a:ea typeface="Arial" charset="0"/>
                <a:cs typeface="Arial" charset="0"/>
              </a:rPr>
              <a:t> </a:t>
            </a:r>
            <a:endParaRPr lang="en-US" sz="4000" b="1" i="1" dirty="0">
              <a:solidFill>
                <a:srgbClr val="00B050"/>
              </a:solidFill>
              <a:latin typeface="Arial" charset="0"/>
              <a:ea typeface="Arial" charset="0"/>
              <a:cs typeface="Arial" charset="0"/>
            </a:endParaRPr>
          </a:p>
          <a:p>
            <a:pPr algn="ctr"/>
            <a:r>
              <a:rPr lang="ro-RO" sz="4000" b="1" i="1" dirty="0">
                <a:solidFill>
                  <a:srgbClr val="00B050"/>
                </a:solidFill>
                <a:latin typeface="Arial" charset="0"/>
                <a:ea typeface="Arial" charset="0"/>
                <a:cs typeface="Arial" charset="0"/>
              </a:rPr>
              <a:t>(PES)</a:t>
            </a:r>
            <a:endParaRPr lang="en-US" sz="4000" b="1" i="1" dirty="0">
              <a:solidFill>
                <a:srgbClr val="00B050"/>
              </a:solidFill>
              <a:latin typeface="Arial" charset="0"/>
              <a:ea typeface="Arial" charset="0"/>
              <a:cs typeface="Arial" charset="0"/>
            </a:endParaRPr>
          </a:p>
          <a:p>
            <a:pPr algn="ctr"/>
            <a:endParaRPr lang="en-US" sz="3200" b="1" i="1" dirty="0">
              <a:latin typeface="Arial" charset="0"/>
              <a:ea typeface="Arial" charset="0"/>
              <a:cs typeface="Arial" charset="0"/>
            </a:endParaRPr>
          </a:p>
          <a:p>
            <a:pPr marL="4038600" indent="361950" algn="just">
              <a:lnSpc>
                <a:spcPct val="150000"/>
              </a:lnSpc>
              <a:buFont typeface="Arial" panose="020B0604020202020204" pitchFamily="34" charset="0"/>
              <a:buChar char="•"/>
            </a:pPr>
            <a:r>
              <a:rPr lang="en-US" sz="3200" dirty="0" err="1">
                <a:latin typeface="Arial" charset="0"/>
                <a:ea typeface="Arial" charset="0"/>
                <a:cs typeface="Arial" charset="0"/>
              </a:rPr>
              <a:t>Compensează</a:t>
            </a:r>
            <a:r>
              <a:rPr lang="en-US" sz="3200" dirty="0">
                <a:latin typeface="Arial" charset="0"/>
                <a:ea typeface="Arial" charset="0"/>
                <a:cs typeface="Arial" charset="0"/>
              </a:rPr>
              <a:t> </a:t>
            </a:r>
            <a:r>
              <a:rPr lang="en-US" sz="3200" dirty="0" err="1">
                <a:latin typeface="Arial" charset="0"/>
                <a:ea typeface="Arial" charset="0"/>
                <a:cs typeface="Arial" charset="0"/>
              </a:rPr>
              <a:t>fermierii</a:t>
            </a:r>
            <a:r>
              <a:rPr lang="en-US" sz="3200" dirty="0">
                <a:latin typeface="Arial" charset="0"/>
                <a:ea typeface="Arial" charset="0"/>
                <a:cs typeface="Arial" charset="0"/>
              </a:rPr>
              <a:t> </a:t>
            </a:r>
            <a:r>
              <a:rPr lang="en-US" sz="3200" dirty="0" err="1">
                <a:latin typeface="Arial" charset="0"/>
                <a:ea typeface="Arial" charset="0"/>
                <a:cs typeface="Arial" charset="0"/>
              </a:rPr>
              <a:t>pentru</a:t>
            </a:r>
            <a:r>
              <a:rPr lang="en-US" sz="3200" dirty="0">
                <a:latin typeface="Arial" charset="0"/>
                <a:ea typeface="Arial" charset="0"/>
                <a:cs typeface="Arial" charset="0"/>
              </a:rPr>
              <a:t> </a:t>
            </a:r>
            <a:r>
              <a:rPr lang="en-US" sz="3200" dirty="0" err="1">
                <a:latin typeface="Arial" charset="0"/>
                <a:ea typeface="Arial" charset="0"/>
                <a:cs typeface="Arial" charset="0"/>
              </a:rPr>
              <a:t>menținerea</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îmbunătățirea</a:t>
            </a:r>
            <a:r>
              <a:rPr lang="en-US" sz="3200" dirty="0">
                <a:latin typeface="Arial" charset="0"/>
                <a:ea typeface="Arial" charset="0"/>
                <a:cs typeface="Arial" charset="0"/>
              </a:rPr>
              <a:t> </a:t>
            </a:r>
            <a:r>
              <a:rPr lang="en-US" sz="3200" dirty="0" err="1">
                <a:latin typeface="Arial" charset="0"/>
                <a:ea typeface="Arial" charset="0"/>
                <a:cs typeface="Arial" charset="0"/>
              </a:rPr>
              <a:t>biodiversității</a:t>
            </a:r>
            <a:endParaRPr lang="en-US" sz="3200" dirty="0">
              <a:latin typeface="Arial" charset="0"/>
              <a:ea typeface="Arial" charset="0"/>
              <a:cs typeface="Arial" charset="0"/>
            </a:endParaRPr>
          </a:p>
          <a:p>
            <a:pPr marL="361950" indent="438150" algn="just">
              <a:lnSpc>
                <a:spcPct val="150000"/>
              </a:lnSpc>
              <a:buFont typeface="Arial" panose="020B0604020202020204" pitchFamily="34" charset="0"/>
              <a:buChar char="•"/>
            </a:pPr>
            <a:r>
              <a:rPr lang="en-US" sz="3200" dirty="0" err="1">
                <a:latin typeface="Arial" charset="0"/>
                <a:ea typeface="Arial" charset="0"/>
                <a:cs typeface="Arial" charset="0"/>
              </a:rPr>
              <a:t>Vizează</a:t>
            </a:r>
            <a:r>
              <a:rPr lang="en-US" sz="3200" dirty="0">
                <a:latin typeface="Arial" charset="0"/>
                <a:ea typeface="Arial" charset="0"/>
                <a:cs typeface="Arial" charset="0"/>
              </a:rPr>
              <a:t> </a:t>
            </a:r>
            <a:r>
              <a:rPr lang="en-US" sz="3200" dirty="0" err="1">
                <a:latin typeface="Arial" charset="0"/>
                <a:ea typeface="Arial" charset="0"/>
                <a:cs typeface="Arial" charset="0"/>
              </a:rPr>
              <a:t>servicii</a:t>
            </a:r>
            <a:r>
              <a:rPr lang="en-US" sz="3200" dirty="0">
                <a:latin typeface="Arial" charset="0"/>
                <a:ea typeface="Arial" charset="0"/>
                <a:cs typeface="Arial" charset="0"/>
              </a:rPr>
              <a:t> precum: habitat, sol, </a:t>
            </a:r>
            <a:r>
              <a:rPr lang="en-US" sz="3200" dirty="0" err="1">
                <a:latin typeface="Arial" charset="0"/>
                <a:ea typeface="Arial" charset="0"/>
                <a:cs typeface="Arial" charset="0"/>
              </a:rPr>
              <a:t>apă</a:t>
            </a:r>
            <a:endParaRPr lang="en-US" sz="3200" dirty="0">
              <a:latin typeface="Arial" charset="0"/>
              <a:ea typeface="Arial" charset="0"/>
              <a:cs typeface="Arial" charset="0"/>
            </a:endParaRPr>
          </a:p>
          <a:p>
            <a:pPr marL="361950" indent="438150" algn="just">
              <a:lnSpc>
                <a:spcPct val="150000"/>
              </a:lnSpc>
              <a:buFont typeface="Arial" panose="020B0604020202020204" pitchFamily="34" charset="0"/>
              <a:buChar char="•"/>
            </a:pPr>
            <a:r>
              <a:rPr lang="en-US" sz="3200" dirty="0" err="1">
                <a:latin typeface="Arial" charset="0"/>
                <a:ea typeface="Arial" charset="0"/>
                <a:cs typeface="Arial" charset="0"/>
              </a:rPr>
              <a:t>Plăți</a:t>
            </a:r>
            <a:r>
              <a:rPr lang="en-US" sz="3200" dirty="0">
                <a:latin typeface="Arial" charset="0"/>
                <a:ea typeface="Arial" charset="0"/>
                <a:cs typeface="Arial" charset="0"/>
              </a:rPr>
              <a:t> </a:t>
            </a:r>
            <a:r>
              <a:rPr lang="en-US" sz="3200" dirty="0" err="1">
                <a:latin typeface="Arial" charset="0"/>
                <a:ea typeface="Arial" charset="0"/>
                <a:cs typeface="Arial" charset="0"/>
              </a:rPr>
              <a:t>fără</a:t>
            </a:r>
            <a:r>
              <a:rPr lang="en-US" sz="3200" dirty="0">
                <a:latin typeface="Arial" charset="0"/>
                <a:ea typeface="Arial" charset="0"/>
                <a:cs typeface="Arial" charset="0"/>
              </a:rPr>
              <a:t> </a:t>
            </a:r>
            <a:r>
              <a:rPr lang="en-US" sz="3200" dirty="0" err="1">
                <a:latin typeface="Arial" charset="0"/>
                <a:ea typeface="Arial" charset="0"/>
                <a:cs typeface="Arial" charset="0"/>
              </a:rPr>
              <a:t>rambursare</a:t>
            </a:r>
            <a:r>
              <a:rPr lang="en-US" sz="3200" dirty="0">
                <a:latin typeface="Arial" charset="0"/>
                <a:ea typeface="Arial" charset="0"/>
                <a:cs typeface="Arial" charset="0"/>
              </a:rPr>
              <a:t> (</a:t>
            </a:r>
            <a:r>
              <a:rPr lang="en-US" sz="3200" dirty="0" err="1">
                <a:latin typeface="Arial" charset="0"/>
                <a:ea typeface="Arial" charset="0"/>
                <a:cs typeface="Arial" charset="0"/>
              </a:rPr>
              <a:t>publice</a:t>
            </a:r>
            <a:r>
              <a:rPr lang="en-US" sz="3200" dirty="0">
                <a:latin typeface="Arial" charset="0"/>
                <a:ea typeface="Arial" charset="0"/>
                <a:cs typeface="Arial" charset="0"/>
              </a:rPr>
              <a:t> </a:t>
            </a:r>
            <a:r>
              <a:rPr lang="en-US" sz="3200" dirty="0" err="1">
                <a:latin typeface="Arial" charset="0"/>
                <a:ea typeface="Arial" charset="0"/>
                <a:cs typeface="Arial" charset="0"/>
              </a:rPr>
              <a:t>sau</a:t>
            </a:r>
            <a:r>
              <a:rPr lang="en-US" sz="3200" dirty="0">
                <a:latin typeface="Arial" charset="0"/>
                <a:ea typeface="Arial" charset="0"/>
                <a:cs typeface="Arial" charset="0"/>
              </a:rPr>
              <a:t> private)</a:t>
            </a:r>
          </a:p>
          <a:p>
            <a:pPr marL="361950" indent="438150" algn="just">
              <a:lnSpc>
                <a:spcPct val="150000"/>
              </a:lnSpc>
              <a:buFont typeface="Arial" panose="020B0604020202020204" pitchFamily="34" charset="0"/>
              <a:buChar char="•"/>
            </a:pPr>
            <a:r>
              <a:rPr lang="en-US" sz="3200" dirty="0" err="1">
                <a:latin typeface="Arial" charset="0"/>
                <a:ea typeface="Arial" charset="0"/>
                <a:cs typeface="Arial" charset="0"/>
              </a:rPr>
              <a:t>Bazate</a:t>
            </a:r>
            <a:r>
              <a:rPr lang="en-US" sz="3200" dirty="0">
                <a:latin typeface="Arial" charset="0"/>
                <a:ea typeface="Arial" charset="0"/>
                <a:cs typeface="Arial" charset="0"/>
              </a:rPr>
              <a:t> pe </a:t>
            </a:r>
            <a:r>
              <a:rPr lang="en-US" sz="3200" dirty="0" err="1">
                <a:latin typeface="Arial" charset="0"/>
                <a:ea typeface="Arial" charset="0"/>
                <a:cs typeface="Arial" charset="0"/>
              </a:rPr>
              <a:t>practici</a:t>
            </a:r>
            <a:r>
              <a:rPr lang="en-US" sz="3200" dirty="0">
                <a:latin typeface="Arial" charset="0"/>
                <a:ea typeface="Arial" charset="0"/>
                <a:cs typeface="Arial" charset="0"/>
              </a:rPr>
              <a:t> </a:t>
            </a:r>
            <a:r>
              <a:rPr lang="en-US" sz="3200" dirty="0" err="1">
                <a:latin typeface="Arial" charset="0"/>
                <a:ea typeface="Arial" charset="0"/>
                <a:cs typeface="Arial" charset="0"/>
              </a:rPr>
              <a:t>sau</a:t>
            </a:r>
            <a:r>
              <a:rPr lang="en-US" sz="3200" dirty="0">
                <a:latin typeface="Arial" charset="0"/>
                <a:ea typeface="Arial" charset="0"/>
                <a:cs typeface="Arial" charset="0"/>
              </a:rPr>
              <a:t> </a:t>
            </a:r>
            <a:r>
              <a:rPr lang="en-US" sz="3200" dirty="0" err="1">
                <a:latin typeface="Arial" charset="0"/>
                <a:ea typeface="Arial" charset="0"/>
                <a:cs typeface="Arial" charset="0"/>
              </a:rPr>
              <a:t>rezultate</a:t>
            </a:r>
            <a:r>
              <a:rPr lang="en-US" sz="3200" dirty="0">
                <a:latin typeface="Arial" charset="0"/>
                <a:ea typeface="Arial" charset="0"/>
                <a:cs typeface="Arial" charset="0"/>
              </a:rPr>
              <a:t> </a:t>
            </a:r>
            <a:r>
              <a:rPr lang="en-US" sz="3200" dirty="0" err="1">
                <a:latin typeface="Arial" charset="0"/>
                <a:ea typeface="Arial" charset="0"/>
                <a:cs typeface="Arial" charset="0"/>
              </a:rPr>
              <a:t>ecologice</a:t>
            </a:r>
            <a:r>
              <a:rPr lang="en-US" sz="3200" dirty="0">
                <a:latin typeface="Arial" charset="0"/>
                <a:ea typeface="Arial" charset="0"/>
                <a:cs typeface="Arial" charset="0"/>
              </a:rPr>
              <a:t> </a:t>
            </a:r>
            <a:r>
              <a:rPr lang="en-US" sz="3200" dirty="0" err="1">
                <a:latin typeface="Arial" charset="0"/>
                <a:ea typeface="Arial" charset="0"/>
                <a:cs typeface="Arial" charset="0"/>
              </a:rPr>
              <a:t>măsurabile</a:t>
            </a:r>
            <a:endParaRPr lang="en-US" sz="3200" dirty="0">
              <a:latin typeface="Arial" charset="0"/>
              <a:ea typeface="Arial" charset="0"/>
              <a:cs typeface="Arial" charset="0"/>
            </a:endParaRPr>
          </a:p>
          <a:p>
            <a:pPr marL="361950" indent="438150" algn="just">
              <a:lnSpc>
                <a:spcPct val="150000"/>
              </a:lnSpc>
              <a:buFont typeface="Arial" panose="020B0604020202020204" pitchFamily="34" charset="0"/>
              <a:buChar char="•"/>
            </a:pPr>
            <a:r>
              <a:rPr lang="en-US" sz="3200" dirty="0" err="1">
                <a:latin typeface="Arial" charset="0"/>
                <a:ea typeface="Arial" charset="0"/>
                <a:cs typeface="Arial" charset="0"/>
              </a:rPr>
              <a:t>Necesită</a:t>
            </a:r>
            <a:r>
              <a:rPr lang="en-US" sz="3200" dirty="0">
                <a:latin typeface="Arial" charset="0"/>
                <a:ea typeface="Arial" charset="0"/>
                <a:cs typeface="Arial" charset="0"/>
              </a:rPr>
              <a:t> </a:t>
            </a:r>
            <a:r>
              <a:rPr lang="en-US" sz="3200" dirty="0" err="1">
                <a:latin typeface="Arial" charset="0"/>
                <a:ea typeface="Arial" charset="0"/>
                <a:cs typeface="Arial" charset="0"/>
              </a:rPr>
              <a:t>monitorizare</a:t>
            </a:r>
            <a:r>
              <a:rPr lang="en-US" sz="3200" dirty="0">
                <a:latin typeface="Arial" charset="0"/>
                <a:ea typeface="Arial" charset="0"/>
                <a:cs typeface="Arial" charset="0"/>
              </a:rPr>
              <a:t> (</a:t>
            </a:r>
            <a:r>
              <a:rPr lang="en-US" sz="3200">
                <a:latin typeface="Arial" charset="0"/>
                <a:ea typeface="Arial" charset="0"/>
                <a:cs typeface="Arial" charset="0"/>
              </a:rPr>
              <a:t>MRV)</a:t>
            </a:r>
          </a:p>
          <a:p>
            <a:pPr marL="361950" indent="438150" algn="just">
              <a:lnSpc>
                <a:spcPct val="150000"/>
              </a:lnSpc>
              <a:buFont typeface="Arial" panose="020B0604020202020204" pitchFamily="34" charset="0"/>
              <a:buChar char="•"/>
            </a:pPr>
            <a:endParaRPr lang="en-US" sz="1100" dirty="0"/>
          </a:p>
        </p:txBody>
      </p:sp>
      <p:sp>
        <p:nvSpPr>
          <p:cNvPr id="28" name="TextBox 27">
            <a:extLst>
              <a:ext uri="{FF2B5EF4-FFF2-40B4-BE49-F238E27FC236}">
                <a16:creationId xmlns:a16="http://schemas.microsoft.com/office/drawing/2014/main" id="{01C69850-2ED2-7678-B018-2F01439515AB}"/>
              </a:ext>
            </a:extLst>
          </p:cNvPr>
          <p:cNvSpPr txBox="1"/>
          <p:nvPr/>
        </p:nvSpPr>
        <p:spPr>
          <a:xfrm>
            <a:off x="16885873" y="18819492"/>
            <a:ext cx="13435684" cy="7355860"/>
          </a:xfrm>
          <a:prstGeom prst="rect">
            <a:avLst/>
          </a:prstGeom>
          <a:noFill/>
          <a:ln w="76200">
            <a:solidFill>
              <a:schemeClr val="accent6"/>
            </a:solidFill>
          </a:ln>
        </p:spPr>
        <p:txBody>
          <a:bodyPr wrap="square" rtlCol="0">
            <a:spAutoFit/>
          </a:bodyPr>
          <a:lstStyle/>
          <a:p>
            <a:pPr algn="ctr"/>
            <a:endParaRPr lang="en-US" sz="4000" b="1" i="1" dirty="0">
              <a:latin typeface="Arial" charset="0"/>
              <a:ea typeface="Arial" charset="0"/>
              <a:cs typeface="Arial" charset="0"/>
            </a:endParaRPr>
          </a:p>
          <a:p>
            <a:pPr indent="2952750" algn="ctr">
              <a:tabLst>
                <a:tab pos="4038600" algn="l"/>
              </a:tabLst>
            </a:pPr>
            <a:endParaRPr lang="en-US" sz="4000" b="1" i="1" dirty="0">
              <a:solidFill>
                <a:srgbClr val="00B050"/>
              </a:solidFill>
              <a:latin typeface="Arial" charset="0"/>
              <a:ea typeface="Arial" charset="0"/>
              <a:cs typeface="Arial" charset="0"/>
            </a:endParaRPr>
          </a:p>
          <a:p>
            <a:pPr indent="2952750" algn="ctr">
              <a:tabLst>
                <a:tab pos="4038600" algn="l"/>
              </a:tabLst>
            </a:pPr>
            <a:r>
              <a:rPr lang="en-US" sz="4000" b="1" i="1" dirty="0">
                <a:solidFill>
                  <a:srgbClr val="00B050"/>
                </a:solidFill>
                <a:latin typeface="Arial" charset="0"/>
                <a:ea typeface="Arial" charset="0"/>
                <a:cs typeface="Arial" charset="0"/>
              </a:rPr>
              <a:t>M</a:t>
            </a:r>
            <a:r>
              <a:rPr lang="ro-RO" sz="4000" b="1" i="1" dirty="0" err="1">
                <a:solidFill>
                  <a:srgbClr val="00B050"/>
                </a:solidFill>
                <a:latin typeface="Arial" charset="0"/>
                <a:ea typeface="Arial" charset="0"/>
                <a:cs typeface="Arial" charset="0"/>
              </a:rPr>
              <a:t>ecanisme</a:t>
            </a:r>
            <a:r>
              <a:rPr lang="ro-RO" sz="4000" b="1" i="1" dirty="0">
                <a:solidFill>
                  <a:srgbClr val="00B050"/>
                </a:solidFill>
                <a:latin typeface="Arial" charset="0"/>
                <a:ea typeface="Arial" charset="0"/>
                <a:cs typeface="Arial" charset="0"/>
              </a:rPr>
              <a:t> de asigurare</a:t>
            </a:r>
            <a:endParaRPr lang="en-US" sz="4000" b="1" i="1" dirty="0">
              <a:solidFill>
                <a:srgbClr val="00B050"/>
              </a:solidFill>
              <a:latin typeface="Arial" charset="0"/>
              <a:ea typeface="Arial" charset="0"/>
              <a:cs typeface="Arial" charset="0"/>
            </a:endParaRPr>
          </a:p>
          <a:p>
            <a:pPr algn="ctr"/>
            <a:endParaRPr lang="en-US" sz="3200" b="1" i="1" dirty="0">
              <a:latin typeface="Arial" charset="0"/>
              <a:ea typeface="Arial" charset="0"/>
              <a:cs typeface="Arial" charset="0"/>
            </a:endParaRPr>
          </a:p>
          <a:p>
            <a:pPr marL="4114800" indent="457200" algn="just">
              <a:lnSpc>
                <a:spcPct val="150000"/>
              </a:lnSpc>
              <a:buFont typeface="Arial" panose="020B0604020202020204" pitchFamily="34" charset="0"/>
              <a:buChar char="•"/>
            </a:pPr>
            <a:r>
              <a:rPr lang="en-US" sz="3200" dirty="0" err="1">
                <a:latin typeface="Arial" charset="0"/>
                <a:ea typeface="Arial" charset="0"/>
                <a:cs typeface="Arial" charset="0"/>
              </a:rPr>
              <a:t>Reduc</a:t>
            </a:r>
            <a:r>
              <a:rPr lang="en-US" sz="3200" dirty="0">
                <a:latin typeface="Arial" charset="0"/>
                <a:ea typeface="Arial" charset="0"/>
                <a:cs typeface="Arial" charset="0"/>
              </a:rPr>
              <a:t> </a:t>
            </a:r>
            <a:r>
              <a:rPr lang="en-US" sz="3200" dirty="0" err="1">
                <a:latin typeface="Arial" charset="0"/>
                <a:ea typeface="Arial" charset="0"/>
                <a:cs typeface="Arial" charset="0"/>
              </a:rPr>
              <a:t>riscurile</a:t>
            </a:r>
            <a:r>
              <a:rPr lang="en-US" sz="3200" dirty="0">
                <a:latin typeface="Arial" charset="0"/>
                <a:ea typeface="Arial" charset="0"/>
                <a:cs typeface="Arial" charset="0"/>
              </a:rPr>
              <a:t> </a:t>
            </a:r>
            <a:r>
              <a:rPr lang="en-US" sz="3200" dirty="0" err="1">
                <a:latin typeface="Arial" charset="0"/>
                <a:ea typeface="Arial" charset="0"/>
                <a:cs typeface="Arial" charset="0"/>
              </a:rPr>
              <a:t>asociate</a:t>
            </a:r>
            <a:r>
              <a:rPr lang="en-US" sz="3200" dirty="0">
                <a:latin typeface="Arial" charset="0"/>
                <a:ea typeface="Arial" charset="0"/>
                <a:cs typeface="Arial" charset="0"/>
              </a:rPr>
              <a:t> </a:t>
            </a:r>
            <a:r>
              <a:rPr lang="en-US" sz="3200" dirty="0" err="1">
                <a:latin typeface="Arial" charset="0"/>
                <a:ea typeface="Arial" charset="0"/>
                <a:cs typeface="Arial" charset="0"/>
              </a:rPr>
              <a:t>schimbărilor</a:t>
            </a:r>
            <a:r>
              <a:rPr lang="en-US" sz="3200" dirty="0">
                <a:latin typeface="Arial" charset="0"/>
                <a:ea typeface="Arial" charset="0"/>
                <a:cs typeface="Arial" charset="0"/>
              </a:rPr>
              <a:t> </a:t>
            </a:r>
            <a:r>
              <a:rPr lang="en-US" sz="3200" dirty="0" err="1">
                <a:latin typeface="Arial" charset="0"/>
                <a:ea typeface="Arial" charset="0"/>
                <a:cs typeface="Arial" charset="0"/>
              </a:rPr>
              <a:t>climatice</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a:t>
            </a:r>
            <a:r>
              <a:rPr lang="en-US" sz="3200" dirty="0" err="1">
                <a:latin typeface="Arial" charset="0"/>
                <a:ea typeface="Arial" charset="0"/>
                <a:cs typeface="Arial" charset="0"/>
              </a:rPr>
              <a:t>degradării</a:t>
            </a:r>
            <a:r>
              <a:rPr lang="en-US" sz="3200" dirty="0">
                <a:latin typeface="Arial" charset="0"/>
                <a:ea typeface="Arial" charset="0"/>
                <a:cs typeface="Arial" charset="0"/>
              </a:rPr>
              <a:t> </a:t>
            </a:r>
            <a:r>
              <a:rPr lang="en-US" sz="3200" dirty="0" err="1">
                <a:latin typeface="Arial" charset="0"/>
                <a:ea typeface="Arial" charset="0"/>
                <a:cs typeface="Arial" charset="0"/>
              </a:rPr>
              <a:t>ecosistemelor</a:t>
            </a:r>
            <a:endParaRPr lang="en-US" sz="3200" dirty="0">
              <a:latin typeface="Arial" charset="0"/>
              <a:ea typeface="Arial" charset="0"/>
              <a:cs typeface="Arial" charset="0"/>
            </a:endParaRPr>
          </a:p>
          <a:p>
            <a:pPr marL="979488" indent="-522288" algn="just">
              <a:lnSpc>
                <a:spcPct val="150000"/>
              </a:lnSpc>
              <a:buFont typeface="Arial" panose="020B0604020202020204" pitchFamily="34" charset="0"/>
              <a:buChar char="•"/>
            </a:pPr>
            <a:r>
              <a:rPr lang="en-US" sz="3200" dirty="0">
                <a:latin typeface="Arial" charset="0"/>
                <a:ea typeface="Arial" charset="0"/>
                <a:cs typeface="Arial" charset="0"/>
              </a:rPr>
              <a:t>Pot </a:t>
            </a:r>
            <a:r>
              <a:rPr lang="en-US" sz="3200" dirty="0" err="1">
                <a:latin typeface="Arial" charset="0"/>
                <a:ea typeface="Arial" charset="0"/>
                <a:cs typeface="Arial" charset="0"/>
              </a:rPr>
              <a:t>stimula</a:t>
            </a:r>
            <a:r>
              <a:rPr lang="en-US" sz="3200" dirty="0">
                <a:latin typeface="Arial" charset="0"/>
                <a:ea typeface="Arial" charset="0"/>
                <a:cs typeface="Arial" charset="0"/>
              </a:rPr>
              <a:t> </a:t>
            </a:r>
            <a:r>
              <a:rPr lang="en-US" sz="3200" dirty="0" err="1">
                <a:latin typeface="Arial" charset="0"/>
                <a:ea typeface="Arial" charset="0"/>
                <a:cs typeface="Arial" charset="0"/>
              </a:rPr>
              <a:t>adoptarea</a:t>
            </a:r>
            <a:r>
              <a:rPr lang="en-US" sz="3200" dirty="0">
                <a:latin typeface="Arial" charset="0"/>
                <a:ea typeface="Arial" charset="0"/>
                <a:cs typeface="Arial" charset="0"/>
              </a:rPr>
              <a:t> de </a:t>
            </a:r>
            <a:r>
              <a:rPr lang="en-US" sz="3200" dirty="0" err="1">
                <a:latin typeface="Arial" charset="0"/>
                <a:ea typeface="Arial" charset="0"/>
                <a:cs typeface="Arial" charset="0"/>
              </a:rPr>
              <a:t>practici</a:t>
            </a:r>
            <a:r>
              <a:rPr lang="en-US" sz="3200" dirty="0">
                <a:latin typeface="Arial" charset="0"/>
                <a:ea typeface="Arial" charset="0"/>
                <a:cs typeface="Arial" charset="0"/>
              </a:rPr>
              <a:t> agricole </a:t>
            </a:r>
            <a:r>
              <a:rPr lang="en-US" sz="3200" dirty="0" err="1">
                <a:latin typeface="Arial" charset="0"/>
                <a:ea typeface="Arial" charset="0"/>
                <a:cs typeface="Arial" charset="0"/>
              </a:rPr>
              <a:t>favorabile</a:t>
            </a:r>
            <a:r>
              <a:rPr lang="en-US" sz="3200" dirty="0">
                <a:latin typeface="Arial" charset="0"/>
                <a:ea typeface="Arial" charset="0"/>
                <a:cs typeface="Arial" charset="0"/>
              </a:rPr>
              <a:t> </a:t>
            </a:r>
            <a:r>
              <a:rPr lang="en-US" sz="3200" dirty="0" err="1">
                <a:latin typeface="Arial" charset="0"/>
                <a:ea typeface="Arial" charset="0"/>
                <a:cs typeface="Arial" charset="0"/>
              </a:rPr>
              <a:t>biodiversității</a:t>
            </a:r>
            <a:endParaRPr lang="en-US" sz="3200" dirty="0">
              <a:latin typeface="Arial" charset="0"/>
              <a:ea typeface="Arial" charset="0"/>
              <a:cs typeface="Arial" charset="0"/>
            </a:endParaRPr>
          </a:p>
          <a:p>
            <a:pPr marL="979488" indent="-522288" algn="just">
              <a:lnSpc>
                <a:spcPct val="150000"/>
              </a:lnSpc>
              <a:buFont typeface="Arial" panose="020B0604020202020204" pitchFamily="34" charset="0"/>
              <a:buChar char="•"/>
            </a:pPr>
            <a:r>
              <a:rPr lang="en-US" sz="3200" dirty="0" err="1">
                <a:latin typeface="Arial" charset="0"/>
                <a:ea typeface="Arial" charset="0"/>
                <a:cs typeface="Arial" charset="0"/>
              </a:rPr>
              <a:t>Compensații</a:t>
            </a:r>
            <a:r>
              <a:rPr lang="en-US" sz="3200" dirty="0">
                <a:latin typeface="Arial" charset="0"/>
                <a:ea typeface="Arial" charset="0"/>
                <a:cs typeface="Arial" charset="0"/>
              </a:rPr>
              <a:t> </a:t>
            </a:r>
            <a:r>
              <a:rPr lang="en-US" sz="3200" dirty="0" err="1">
                <a:latin typeface="Arial" charset="0"/>
                <a:ea typeface="Arial" charset="0"/>
                <a:cs typeface="Arial" charset="0"/>
              </a:rPr>
              <a:t>bazate</a:t>
            </a:r>
            <a:r>
              <a:rPr lang="en-US" sz="3200" dirty="0">
                <a:latin typeface="Arial" charset="0"/>
                <a:ea typeface="Arial" charset="0"/>
                <a:cs typeface="Arial" charset="0"/>
              </a:rPr>
              <a:t> pe </a:t>
            </a:r>
            <a:r>
              <a:rPr lang="en-US" sz="3200" dirty="0" err="1">
                <a:latin typeface="Arial" charset="0"/>
                <a:ea typeface="Arial" charset="0"/>
                <a:cs typeface="Arial" charset="0"/>
              </a:rPr>
              <a:t>evenimente</a:t>
            </a:r>
            <a:r>
              <a:rPr lang="en-US" sz="3200" dirty="0">
                <a:latin typeface="Arial" charset="0"/>
                <a:ea typeface="Arial" charset="0"/>
                <a:cs typeface="Arial" charset="0"/>
              </a:rPr>
              <a:t> (</a:t>
            </a:r>
            <a:r>
              <a:rPr lang="en-US" sz="3200" dirty="0" err="1">
                <a:latin typeface="Arial" charset="0"/>
                <a:ea typeface="Arial" charset="0"/>
                <a:cs typeface="Arial" charset="0"/>
              </a:rPr>
              <a:t>secetă</a:t>
            </a:r>
            <a:r>
              <a:rPr lang="en-US" sz="3200" dirty="0">
                <a:latin typeface="Arial" charset="0"/>
                <a:ea typeface="Arial" charset="0"/>
                <a:cs typeface="Arial" charset="0"/>
              </a:rPr>
              <a:t>, </a:t>
            </a:r>
            <a:r>
              <a:rPr lang="en-US" sz="3200" dirty="0" err="1">
                <a:latin typeface="Arial" charset="0"/>
                <a:ea typeface="Arial" charset="0"/>
                <a:cs typeface="Arial" charset="0"/>
              </a:rPr>
              <a:t>furtuni</a:t>
            </a:r>
            <a:r>
              <a:rPr lang="en-US" sz="3200" dirty="0">
                <a:latin typeface="Arial" charset="0"/>
                <a:ea typeface="Arial" charset="0"/>
                <a:cs typeface="Arial" charset="0"/>
              </a:rPr>
              <a:t> etc.)</a:t>
            </a:r>
          </a:p>
          <a:p>
            <a:pPr marL="979488" indent="-522288" algn="just">
              <a:lnSpc>
                <a:spcPct val="150000"/>
              </a:lnSpc>
              <a:buFont typeface="Arial" panose="020B0604020202020204" pitchFamily="34" charset="0"/>
              <a:buChar char="•"/>
            </a:pPr>
            <a:r>
              <a:rPr lang="en-US" sz="3200" dirty="0" err="1">
                <a:latin typeface="Arial" charset="0"/>
                <a:ea typeface="Arial" charset="0"/>
                <a:cs typeface="Arial" charset="0"/>
              </a:rPr>
              <a:t>Asigurările</a:t>
            </a:r>
            <a:r>
              <a:rPr lang="en-US" sz="3200" dirty="0">
                <a:latin typeface="Arial" charset="0"/>
                <a:ea typeface="Arial" charset="0"/>
                <a:cs typeface="Arial" charset="0"/>
              </a:rPr>
              <a:t> </a:t>
            </a:r>
            <a:r>
              <a:rPr lang="en-US" sz="3200" dirty="0" err="1">
                <a:latin typeface="Arial" charset="0"/>
                <a:ea typeface="Arial" charset="0"/>
                <a:cs typeface="Arial" charset="0"/>
              </a:rPr>
              <a:t>parametrice</a:t>
            </a:r>
            <a:r>
              <a:rPr lang="en-US" sz="3200" dirty="0">
                <a:latin typeface="Arial" charset="0"/>
                <a:ea typeface="Arial" charset="0"/>
                <a:cs typeface="Arial" charset="0"/>
              </a:rPr>
              <a:t>: </a:t>
            </a:r>
            <a:r>
              <a:rPr lang="en-US" sz="3200" dirty="0" err="1">
                <a:latin typeface="Arial" charset="0"/>
                <a:ea typeface="Arial" charset="0"/>
                <a:cs typeface="Arial" charset="0"/>
              </a:rPr>
              <a:t>plăți</a:t>
            </a:r>
            <a:r>
              <a:rPr lang="en-US" sz="3200" dirty="0">
                <a:latin typeface="Arial" charset="0"/>
                <a:ea typeface="Arial" charset="0"/>
                <a:cs typeface="Arial" charset="0"/>
              </a:rPr>
              <a:t> </a:t>
            </a:r>
            <a:r>
              <a:rPr lang="en-US" sz="3200" dirty="0" err="1">
                <a:latin typeface="Arial" charset="0"/>
                <a:ea typeface="Arial" charset="0"/>
                <a:cs typeface="Arial" charset="0"/>
              </a:rPr>
              <a:t>bazate</a:t>
            </a:r>
            <a:r>
              <a:rPr lang="en-US" sz="3200" dirty="0">
                <a:latin typeface="Arial" charset="0"/>
                <a:ea typeface="Arial" charset="0"/>
                <a:cs typeface="Arial" charset="0"/>
              </a:rPr>
              <a:t> pe </a:t>
            </a:r>
            <a:r>
              <a:rPr lang="en-US" sz="3200" dirty="0" err="1">
                <a:latin typeface="Arial" charset="0"/>
                <a:ea typeface="Arial" charset="0"/>
                <a:cs typeface="Arial" charset="0"/>
              </a:rPr>
              <a:t>indicatori</a:t>
            </a:r>
            <a:r>
              <a:rPr lang="en-US" sz="3200" dirty="0">
                <a:latin typeface="Arial" charset="0"/>
                <a:ea typeface="Arial" charset="0"/>
                <a:cs typeface="Arial" charset="0"/>
              </a:rPr>
              <a:t> (ex: </a:t>
            </a:r>
            <a:r>
              <a:rPr lang="en-US" sz="3200" dirty="0" err="1">
                <a:latin typeface="Arial" charset="0"/>
                <a:ea typeface="Arial" charset="0"/>
                <a:cs typeface="Arial" charset="0"/>
              </a:rPr>
              <a:t>precipitații</a:t>
            </a:r>
            <a:r>
              <a:rPr lang="en-US" sz="3200" dirty="0">
                <a:latin typeface="Arial" charset="0"/>
                <a:ea typeface="Arial" charset="0"/>
                <a:cs typeface="Arial" charset="0"/>
              </a:rPr>
              <a:t>)</a:t>
            </a:r>
          </a:p>
          <a:p>
            <a:pPr marL="979488" indent="-522288" algn="just">
              <a:lnSpc>
                <a:spcPct val="150000"/>
              </a:lnSpc>
              <a:buFont typeface="Arial" panose="020B0604020202020204" pitchFamily="34" charset="0"/>
              <a:buChar char="•"/>
            </a:pPr>
            <a:r>
              <a:rPr lang="en-US" sz="3200" dirty="0" err="1">
                <a:latin typeface="Arial" charset="0"/>
                <a:ea typeface="Arial" charset="0"/>
                <a:cs typeface="Arial" charset="0"/>
              </a:rPr>
              <a:t>Necesită</a:t>
            </a:r>
            <a:r>
              <a:rPr lang="en-US" sz="3200" dirty="0">
                <a:latin typeface="Arial" charset="0"/>
                <a:ea typeface="Arial" charset="0"/>
                <a:cs typeface="Arial" charset="0"/>
              </a:rPr>
              <a:t> </a:t>
            </a:r>
            <a:r>
              <a:rPr lang="en-US" sz="3200" dirty="0" err="1">
                <a:latin typeface="Arial" charset="0"/>
                <a:ea typeface="Arial" charset="0"/>
                <a:cs typeface="Arial" charset="0"/>
              </a:rPr>
              <a:t>modele</a:t>
            </a:r>
            <a:r>
              <a:rPr lang="en-US" sz="3200" dirty="0">
                <a:latin typeface="Arial" charset="0"/>
                <a:ea typeface="Arial" charset="0"/>
                <a:cs typeface="Arial" charset="0"/>
              </a:rPr>
              <a:t> de </a:t>
            </a:r>
            <a:r>
              <a:rPr lang="en-US" sz="3200" dirty="0" err="1">
                <a:latin typeface="Arial" charset="0"/>
                <a:ea typeface="Arial" charset="0"/>
                <a:cs typeface="Arial" charset="0"/>
              </a:rPr>
              <a:t>risc</a:t>
            </a:r>
            <a:r>
              <a:rPr lang="en-US" sz="3200" dirty="0">
                <a:latin typeface="Arial" charset="0"/>
                <a:ea typeface="Arial" charset="0"/>
                <a:cs typeface="Arial" charset="0"/>
              </a:rPr>
              <a:t> </a:t>
            </a:r>
            <a:r>
              <a:rPr lang="en-US" sz="3200" dirty="0" err="1">
                <a:latin typeface="Arial" charset="0"/>
                <a:ea typeface="Arial" charset="0"/>
                <a:cs typeface="Arial" charset="0"/>
              </a:rPr>
              <a:t>și</a:t>
            </a:r>
            <a:r>
              <a:rPr lang="en-US" sz="3200" dirty="0">
                <a:latin typeface="Arial" charset="0"/>
                <a:ea typeface="Arial" charset="0"/>
                <a:cs typeface="Arial" charset="0"/>
              </a:rPr>
              <a:t> date </a:t>
            </a:r>
            <a:r>
              <a:rPr lang="en-US" sz="3200" dirty="0" err="1">
                <a:latin typeface="Arial" charset="0"/>
                <a:ea typeface="Arial" charset="0"/>
                <a:cs typeface="Arial" charset="0"/>
              </a:rPr>
              <a:t>ecologice</a:t>
            </a:r>
            <a:endParaRPr lang="en-US" sz="3200" dirty="0">
              <a:latin typeface="Arial" charset="0"/>
              <a:ea typeface="Arial" charset="0"/>
              <a:cs typeface="Arial" charset="0"/>
            </a:endParaRPr>
          </a:p>
          <a:p>
            <a:pPr algn="ctr"/>
            <a:endParaRPr lang="en-US" sz="3200" dirty="0">
              <a:latin typeface="Arial" charset="0"/>
              <a:cs typeface="Arial" charset="0"/>
            </a:endParaRPr>
          </a:p>
        </p:txBody>
      </p:sp>
      <p:sp>
        <p:nvSpPr>
          <p:cNvPr id="29" name="TextBox 28">
            <a:extLst>
              <a:ext uri="{FF2B5EF4-FFF2-40B4-BE49-F238E27FC236}">
                <a16:creationId xmlns:a16="http://schemas.microsoft.com/office/drawing/2014/main" id="{C1352279-1656-DC6B-C646-5AA001F19964}"/>
              </a:ext>
            </a:extLst>
          </p:cNvPr>
          <p:cNvSpPr txBox="1"/>
          <p:nvPr/>
        </p:nvSpPr>
        <p:spPr>
          <a:xfrm>
            <a:off x="16885873" y="27066080"/>
            <a:ext cx="13435684" cy="7232749"/>
          </a:xfrm>
          <a:prstGeom prst="rect">
            <a:avLst/>
          </a:prstGeom>
          <a:noFill/>
          <a:ln w="76200">
            <a:solidFill>
              <a:schemeClr val="accent6"/>
            </a:solidFill>
          </a:ln>
        </p:spPr>
        <p:txBody>
          <a:bodyPr wrap="square" rtlCol="0">
            <a:spAutoFit/>
          </a:bodyPr>
          <a:lstStyle/>
          <a:p>
            <a:endParaRPr lang="en-US" sz="7200" dirty="0">
              <a:latin typeface="Arial" charset="0"/>
              <a:ea typeface="Arial" charset="0"/>
              <a:cs typeface="Arial" charset="0"/>
            </a:endParaRPr>
          </a:p>
          <a:p>
            <a:pPr indent="4038600" algn="ctr"/>
            <a:r>
              <a:rPr lang="en-US" sz="4000" b="1" i="1" dirty="0" err="1">
                <a:solidFill>
                  <a:srgbClr val="00B050"/>
                </a:solidFill>
                <a:latin typeface="Arial" charset="0"/>
                <a:ea typeface="Arial" charset="0"/>
                <a:cs typeface="Arial" charset="0"/>
              </a:rPr>
              <a:t>Credite</a:t>
            </a:r>
            <a:r>
              <a:rPr lang="en-US" sz="4000" b="1" i="1">
                <a:solidFill>
                  <a:srgbClr val="00B050"/>
                </a:solidFill>
                <a:latin typeface="Arial" charset="0"/>
                <a:ea typeface="Arial" charset="0"/>
                <a:cs typeface="Arial" charset="0"/>
              </a:rPr>
              <a:t> de </a:t>
            </a:r>
            <a:r>
              <a:rPr lang="en-US" sz="4000" b="1" i="1" dirty="0" err="1">
                <a:solidFill>
                  <a:srgbClr val="00B050"/>
                </a:solidFill>
                <a:latin typeface="Arial" charset="0"/>
                <a:ea typeface="Arial" charset="0"/>
                <a:cs typeface="Arial" charset="0"/>
              </a:rPr>
              <a:t>Biodiversitate</a:t>
            </a:r>
            <a:endParaRPr lang="en-US" sz="4000" b="1" i="1" dirty="0">
              <a:solidFill>
                <a:srgbClr val="00B050"/>
              </a:solidFill>
              <a:latin typeface="Arial" charset="0"/>
              <a:ea typeface="Arial" charset="0"/>
              <a:cs typeface="Arial" charset="0"/>
            </a:endParaRPr>
          </a:p>
          <a:p>
            <a:pPr algn="ctr"/>
            <a:endParaRPr lang="en-US" sz="3200" dirty="0">
              <a:latin typeface="Arial" charset="0"/>
              <a:cs typeface="Arial" charset="0"/>
            </a:endParaRPr>
          </a:p>
          <a:p>
            <a:pPr marL="3943350" indent="2667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Unități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tranzacționabile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bazate</a:t>
            </a:r>
            <a:r>
              <a:rPr lang="en-US" sz="3200" dirty="0">
                <a:latin typeface="Arial" panose="020B0604020202020204" pitchFamily="34" charset="0"/>
                <a:cs typeface="Arial" panose="020B0604020202020204" pitchFamily="34" charset="0"/>
              </a:rPr>
              <a:t> pe </a:t>
            </a:r>
            <a:r>
              <a:rPr lang="en-US" sz="3200" dirty="0" err="1">
                <a:latin typeface="Arial" panose="020B0604020202020204" pitchFamily="34" charset="0"/>
                <a:cs typeface="Arial" panose="020B0604020202020204" pitchFamily="34" charset="0"/>
              </a:rPr>
              <a:t>rezultate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reale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biodiversitate</a:t>
            </a:r>
            <a:endParaRPr lang="en-US" sz="3200" dirty="0">
              <a:latin typeface="Arial" panose="020B0604020202020204" pitchFamily="34" charset="0"/>
              <a:cs typeface="Arial" panose="020B0604020202020204" pitchFamily="34" charset="0"/>
            </a:endParaRPr>
          </a:p>
          <a:p>
            <a:pPr marL="457200" indent="10668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Generate </a:t>
            </a:r>
            <a:r>
              <a:rPr lang="en-US" sz="3200" dirty="0" err="1">
                <a:latin typeface="Arial" panose="020B0604020202020204" pitchFamily="34" charset="0"/>
                <a:cs typeface="Arial" panose="020B0604020202020204" pitchFamily="34" charset="0"/>
              </a:rPr>
              <a:t>prin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restaurare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conservare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habitate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specii</a:t>
            </a:r>
            <a:r>
              <a:rPr lang="en-US" sz="3200" dirty="0">
                <a:latin typeface="Arial" panose="020B0604020202020204" pitchFamily="34" charset="0"/>
                <a:cs typeface="Arial" panose="020B0604020202020204" pitchFamily="34" charset="0"/>
              </a:rPr>
              <a:t>)</a:t>
            </a:r>
          </a:p>
          <a:p>
            <a:pPr marL="457200" indent="10668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Necesită</a:t>
            </a:r>
            <a:r>
              <a:rPr lang="en-US" sz="3200" dirty="0">
                <a:latin typeface="Arial" panose="020B0604020202020204" pitchFamily="34" charset="0"/>
                <a:cs typeface="Arial" panose="020B0604020202020204" pitchFamily="34" charset="0"/>
              </a:rPr>
              <a:t> baseline,  </a:t>
            </a:r>
            <a:r>
              <a:rPr lang="en-US" sz="3200" dirty="0" err="1">
                <a:latin typeface="Arial" panose="020B0604020202020204" pitchFamily="34" charset="0"/>
                <a:cs typeface="Arial" panose="020B0604020202020204" pitchFamily="34" charset="0"/>
              </a:rPr>
              <a:t>monitorizare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verificare</a:t>
            </a:r>
            <a:r>
              <a:rPr lang="en-US" sz="3200" dirty="0">
                <a:latin typeface="Arial" panose="020B0604020202020204" pitchFamily="34" charset="0"/>
                <a:cs typeface="Arial" panose="020B0604020202020204" pitchFamily="34" charset="0"/>
              </a:rPr>
              <a:t> independent</a:t>
            </a:r>
          </a:p>
          <a:p>
            <a:pPr marL="457200" indent="10668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Venit </a:t>
            </a:r>
            <a:r>
              <a:rPr lang="en-US" sz="3200" dirty="0" err="1">
                <a:latin typeface="Arial" panose="020B0604020202020204" pitchFamily="34" charset="0"/>
                <a:cs typeface="Arial" panose="020B0604020202020204" pitchFamily="34" charset="0"/>
              </a:rPr>
              <a:t>obținut</a:t>
            </a:r>
            <a:r>
              <a:rPr lang="en-US" sz="3200" dirty="0">
                <a:latin typeface="Arial" panose="020B0604020202020204" pitchFamily="34" charset="0"/>
                <a:cs typeface="Arial" panose="020B0604020202020204" pitchFamily="34" charset="0"/>
              </a:rPr>
              <a:t> din </a:t>
            </a:r>
            <a:r>
              <a:rPr lang="en-US" sz="3200" dirty="0" err="1">
                <a:latin typeface="Arial" panose="020B0604020202020204" pitchFamily="34" charset="0"/>
                <a:cs typeface="Arial" panose="020B0604020202020204" pitchFamily="34" charset="0"/>
              </a:rPr>
              <a:t>vânzarea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creditelor</a:t>
            </a:r>
            <a:endParaRPr lang="en-US" sz="3200" dirty="0">
              <a:latin typeface="Arial" panose="020B0604020202020204" pitchFamily="34" charset="0"/>
              <a:cs typeface="Arial" panose="020B0604020202020204" pitchFamily="34" charset="0"/>
            </a:endParaRPr>
          </a:p>
          <a:p>
            <a:pPr marL="457200" indent="10668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Implică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obligații</a:t>
            </a:r>
            <a:r>
              <a:rPr lang="en-US" sz="3200" dirty="0">
                <a:latin typeface="Arial" panose="020B0604020202020204" pitchFamily="34" charset="0"/>
                <a:cs typeface="Arial" panose="020B0604020202020204" pitchFamily="34" charset="0"/>
              </a:rPr>
              <a:t> pe termen lung (</a:t>
            </a:r>
            <a:r>
              <a:rPr lang="en-US" sz="3200" dirty="0" err="1">
                <a:latin typeface="Arial" panose="020B0604020202020204" pitchFamily="34" charset="0"/>
                <a:cs typeface="Arial" panose="020B0604020202020204" pitchFamily="34" charset="0"/>
              </a:rPr>
              <a:t>menținerea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rezultatelor</a:t>
            </a:r>
            <a:r>
              <a:rPr lang="en-US" sz="3200" dirty="0">
                <a:latin typeface="Arial" panose="020B0604020202020204" pitchFamily="34" charset="0"/>
                <a:cs typeface="Arial" panose="020B0604020202020204" pitchFamily="34" charset="0"/>
              </a:rPr>
              <a:t>)</a:t>
            </a:r>
          </a:p>
          <a:p>
            <a:pPr algn="ctr"/>
            <a:endParaRPr lang="en-US" sz="3200" dirty="0"/>
          </a:p>
        </p:txBody>
      </p:sp>
      <p:sp>
        <p:nvSpPr>
          <p:cNvPr id="30" name="TextBox 29">
            <a:extLst>
              <a:ext uri="{FF2B5EF4-FFF2-40B4-BE49-F238E27FC236}">
                <a16:creationId xmlns:a16="http://schemas.microsoft.com/office/drawing/2014/main" id="{2FD13C79-00A0-1153-8E11-8C33DA754B86}"/>
              </a:ext>
            </a:extLst>
          </p:cNvPr>
          <p:cNvSpPr txBox="1"/>
          <p:nvPr/>
        </p:nvSpPr>
        <p:spPr>
          <a:xfrm>
            <a:off x="1435886" y="27005165"/>
            <a:ext cx="14711684" cy="7387728"/>
          </a:xfrm>
          <a:prstGeom prst="rect">
            <a:avLst/>
          </a:prstGeom>
          <a:noFill/>
          <a:ln w="76200">
            <a:solidFill>
              <a:schemeClr val="accent6"/>
            </a:solidFill>
          </a:ln>
        </p:spPr>
        <p:txBody>
          <a:bodyPr wrap="square" rtlCol="0">
            <a:spAutoFit/>
          </a:bodyPr>
          <a:lstStyle/>
          <a:p>
            <a:endParaRPr lang="en-US" sz="7200" dirty="0">
              <a:latin typeface="Arial" charset="0"/>
              <a:ea typeface="Arial" charset="0"/>
              <a:cs typeface="Arial" charset="0"/>
            </a:endParaRPr>
          </a:p>
          <a:p>
            <a:pPr indent="4305300" algn="ctr"/>
            <a:r>
              <a:rPr lang="en-US" sz="4000" b="1" dirty="0">
                <a:solidFill>
                  <a:srgbClr val="00B050"/>
                </a:solidFill>
                <a:latin typeface="Arial" charset="0"/>
                <a:ea typeface="Arial" charset="0"/>
                <a:cs typeface="Arial" charset="0"/>
              </a:rPr>
              <a:t>F</a:t>
            </a:r>
            <a:r>
              <a:rPr lang="ro-RO" sz="4000" b="1" dirty="0" err="1">
                <a:solidFill>
                  <a:srgbClr val="00B050"/>
                </a:solidFill>
                <a:latin typeface="Arial" charset="0"/>
                <a:ea typeface="Arial" charset="0"/>
                <a:cs typeface="Arial" charset="0"/>
              </a:rPr>
              <a:t>inanțare</a:t>
            </a:r>
            <a:r>
              <a:rPr lang="ro-RO" sz="4000" b="1" dirty="0">
                <a:solidFill>
                  <a:srgbClr val="00B050"/>
                </a:solidFill>
                <a:latin typeface="Arial" charset="0"/>
                <a:ea typeface="Arial" charset="0"/>
                <a:cs typeface="Arial" charset="0"/>
              </a:rPr>
              <a:t> mixtă (</a:t>
            </a:r>
            <a:r>
              <a:rPr lang="ro-RO" sz="4000" b="1" dirty="0" err="1">
                <a:solidFill>
                  <a:srgbClr val="00B050"/>
                </a:solidFill>
                <a:latin typeface="Arial" charset="0"/>
                <a:ea typeface="Arial" charset="0"/>
                <a:cs typeface="Arial" charset="0"/>
              </a:rPr>
              <a:t>blended</a:t>
            </a:r>
            <a:r>
              <a:rPr lang="ro-RO" sz="4000" b="1" dirty="0">
                <a:solidFill>
                  <a:srgbClr val="00B050"/>
                </a:solidFill>
                <a:latin typeface="Arial" charset="0"/>
                <a:ea typeface="Arial" charset="0"/>
                <a:cs typeface="Arial" charset="0"/>
              </a:rPr>
              <a:t> </a:t>
            </a:r>
            <a:r>
              <a:rPr lang="ro-RO" sz="4000" b="1" dirty="0" err="1">
                <a:solidFill>
                  <a:srgbClr val="00B050"/>
                </a:solidFill>
                <a:latin typeface="Arial" charset="0"/>
                <a:ea typeface="Arial" charset="0"/>
                <a:cs typeface="Arial" charset="0"/>
              </a:rPr>
              <a:t>finance</a:t>
            </a:r>
            <a:r>
              <a:rPr lang="ro-RO" sz="4000" dirty="0">
                <a:latin typeface="Arial" charset="0"/>
                <a:ea typeface="Arial" charset="0"/>
                <a:cs typeface="Arial" charset="0"/>
              </a:rPr>
              <a:t>) </a:t>
            </a:r>
            <a:endParaRPr lang="en-US" sz="4000" dirty="0">
              <a:latin typeface="Arial" charset="0"/>
              <a:ea typeface="Arial" charset="0"/>
              <a:cs typeface="Arial" charset="0"/>
            </a:endParaRPr>
          </a:p>
          <a:p>
            <a:pPr algn="ctr"/>
            <a:endParaRPr lang="en-US" sz="3200" dirty="0">
              <a:latin typeface="Arial" charset="0"/>
              <a:cs typeface="Arial" charset="0"/>
            </a:endParaRPr>
          </a:p>
          <a:p>
            <a:pPr marL="3852863" indent="620713"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Combină</a:t>
            </a:r>
            <a:r>
              <a:rPr lang="en-US" sz="3200" dirty="0">
                <a:latin typeface="Arial" panose="020B0604020202020204" pitchFamily="34" charset="0"/>
                <a:cs typeface="Arial" panose="020B0604020202020204" pitchFamily="34" charset="0"/>
              </a:rPr>
              <a:t> capital public + </a:t>
            </a:r>
            <a:r>
              <a:rPr lang="en-US" sz="3200" dirty="0" err="1">
                <a:latin typeface="Arial" panose="020B0604020202020204" pitchFamily="34" charset="0"/>
                <a:cs typeface="Arial" panose="020B0604020202020204" pitchFamily="34" charset="0"/>
              </a:rPr>
              <a:t>privat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proiecte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conservare</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biodiversității</a:t>
            </a:r>
            <a:endParaRPr lang="en-US" sz="3200" dirty="0">
              <a:latin typeface="Arial" panose="020B0604020202020204" pitchFamily="34" charset="0"/>
              <a:cs typeface="Arial" panose="020B0604020202020204" pitchFamily="34" charset="0"/>
            </a:endParaRPr>
          </a:p>
          <a:p>
            <a:pPr marL="815975" indent="-4572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Reduce </a:t>
            </a:r>
            <a:r>
              <a:rPr lang="en-US" sz="3200" dirty="0" err="1">
                <a:latin typeface="Arial" panose="020B0604020202020204" pitchFamily="34" charset="0"/>
                <a:cs typeface="Arial" panose="020B0604020202020204" pitchFamily="34" charset="0"/>
              </a:rPr>
              <a:t>riscul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investițiilor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agricultură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sustenabilă</a:t>
            </a:r>
            <a:endParaRPr lang="en-US" sz="3200" dirty="0">
              <a:latin typeface="Arial" panose="020B0604020202020204" pitchFamily="34" charset="0"/>
              <a:cs typeface="Arial" panose="020B0604020202020204" pitchFamily="34" charset="0"/>
            </a:endParaRPr>
          </a:p>
          <a:p>
            <a:pPr marL="815975" indent="-4572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Sprijină </a:t>
            </a:r>
            <a:r>
              <a:rPr lang="en-US" sz="3200" dirty="0" err="1">
                <a:latin typeface="Arial" panose="020B0604020202020204" pitchFamily="34" charset="0"/>
                <a:cs typeface="Arial" panose="020B0604020202020204" pitchFamily="34" charset="0"/>
              </a:rPr>
              <a:t>proiecte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restaurare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agroecologie</a:t>
            </a:r>
            <a:r>
              <a:rPr lang="en-US" sz="3200" dirty="0">
                <a:latin typeface="Arial" panose="020B0604020202020204" pitchFamily="34" charset="0"/>
                <a:cs typeface="Arial" panose="020B0604020202020204" pitchFamily="34" charset="0"/>
              </a:rPr>
              <a:t>, nature-based solutions</a:t>
            </a:r>
          </a:p>
          <a:p>
            <a:pPr marL="815975" indent="-4572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Finanțare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legată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performanță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ecologică</a:t>
            </a:r>
            <a:endParaRPr lang="en-US" sz="3200" dirty="0">
              <a:latin typeface="Arial" panose="020B0604020202020204" pitchFamily="34" charset="0"/>
              <a:cs typeface="Arial" panose="020B0604020202020204" pitchFamily="34" charset="0"/>
            </a:endParaRPr>
          </a:p>
          <a:p>
            <a:pPr marL="815975" indent="-4572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Necesită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coordonare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instituțională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structuri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complexe</a:t>
            </a:r>
            <a:endParaRPr lang="en-US" sz="3200" dirty="0">
              <a:latin typeface="Arial" panose="020B0604020202020204" pitchFamily="34" charset="0"/>
              <a:cs typeface="Arial" panose="020B0604020202020204" pitchFamily="34" charset="0"/>
            </a:endParaRPr>
          </a:p>
          <a:p>
            <a:pPr marL="815975" indent="-457200" algn="just">
              <a:lnSpc>
                <a:spcPct val="150000"/>
              </a:lnSpc>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624C0C-6FDF-262C-1C0C-82856DEFBEC7}"/>
              </a:ext>
            </a:extLst>
          </p:cNvPr>
          <p:cNvPicPr>
            <a:picLocks noChangeAspect="1"/>
          </p:cNvPicPr>
          <p:nvPr/>
        </p:nvPicPr>
        <p:blipFill>
          <a:blip r:embed="rId3"/>
          <a:stretch>
            <a:fillRect/>
          </a:stretch>
        </p:blipFill>
        <p:spPr>
          <a:xfrm>
            <a:off x="1701746" y="19286465"/>
            <a:ext cx="3640274" cy="3607181"/>
          </a:xfrm>
          <a:prstGeom prst="rect">
            <a:avLst/>
          </a:prstGeom>
        </p:spPr>
      </p:pic>
      <p:pic>
        <p:nvPicPr>
          <p:cNvPr id="7" name="Picture 6">
            <a:extLst>
              <a:ext uri="{FF2B5EF4-FFF2-40B4-BE49-F238E27FC236}">
                <a16:creationId xmlns:a16="http://schemas.microsoft.com/office/drawing/2014/main" id="{2EF328DB-B02C-7D7D-A8F5-2FD54F1692D5}"/>
              </a:ext>
            </a:extLst>
          </p:cNvPr>
          <p:cNvPicPr>
            <a:picLocks noChangeAspect="1"/>
          </p:cNvPicPr>
          <p:nvPr/>
        </p:nvPicPr>
        <p:blipFill>
          <a:blip r:embed="rId4"/>
          <a:srcRect l="7902" t="13629" r="13664" b="9778"/>
          <a:stretch>
            <a:fillRect/>
          </a:stretch>
        </p:blipFill>
        <p:spPr>
          <a:xfrm>
            <a:off x="16885873" y="19080982"/>
            <a:ext cx="3784272" cy="3767232"/>
          </a:xfrm>
          <a:prstGeom prst="rect">
            <a:avLst/>
          </a:prstGeom>
        </p:spPr>
      </p:pic>
      <p:pic>
        <p:nvPicPr>
          <p:cNvPr id="9" name="Picture 8">
            <a:extLst>
              <a:ext uri="{FF2B5EF4-FFF2-40B4-BE49-F238E27FC236}">
                <a16:creationId xmlns:a16="http://schemas.microsoft.com/office/drawing/2014/main" id="{0F454668-77DC-3EAC-6B03-6C15BECD9953}"/>
              </a:ext>
            </a:extLst>
          </p:cNvPr>
          <p:cNvPicPr>
            <a:picLocks noChangeAspect="1"/>
          </p:cNvPicPr>
          <p:nvPr/>
        </p:nvPicPr>
        <p:blipFill>
          <a:blip r:embed="rId5"/>
          <a:stretch>
            <a:fillRect/>
          </a:stretch>
        </p:blipFill>
        <p:spPr>
          <a:xfrm>
            <a:off x="17114473" y="27157604"/>
            <a:ext cx="3784272" cy="3694778"/>
          </a:xfrm>
          <a:prstGeom prst="rect">
            <a:avLst/>
          </a:prstGeom>
        </p:spPr>
      </p:pic>
      <p:pic>
        <p:nvPicPr>
          <p:cNvPr id="31" name="Picture 30">
            <a:extLst>
              <a:ext uri="{FF2B5EF4-FFF2-40B4-BE49-F238E27FC236}">
                <a16:creationId xmlns:a16="http://schemas.microsoft.com/office/drawing/2014/main" id="{D67B12B2-BCA8-35B9-8049-6F3A6ACA3335}"/>
              </a:ext>
            </a:extLst>
          </p:cNvPr>
          <p:cNvPicPr>
            <a:picLocks noChangeAspect="1"/>
          </p:cNvPicPr>
          <p:nvPr/>
        </p:nvPicPr>
        <p:blipFill>
          <a:blip r:embed="rId6"/>
          <a:srcRect l="14961" t="1059" r="10535" b="1594"/>
          <a:stretch>
            <a:fillRect/>
          </a:stretch>
        </p:blipFill>
        <p:spPr>
          <a:xfrm>
            <a:off x="1474250" y="27066080"/>
            <a:ext cx="4204656" cy="3390710"/>
          </a:xfrm>
          <a:prstGeom prst="rect">
            <a:avLst/>
          </a:prstGeom>
        </p:spPr>
      </p:pic>
      <p:pic>
        <p:nvPicPr>
          <p:cNvPr id="2" name="Picture 1">
            <a:extLst>
              <a:ext uri="{FF2B5EF4-FFF2-40B4-BE49-F238E27FC236}">
                <a16:creationId xmlns:a16="http://schemas.microsoft.com/office/drawing/2014/main" id="{4B35062E-10CB-9379-BE2F-5B02FDF966D3}"/>
              </a:ext>
            </a:extLst>
          </p:cNvPr>
          <p:cNvPicPr>
            <a:picLocks noChangeAspect="1"/>
          </p:cNvPicPr>
          <p:nvPr/>
        </p:nvPicPr>
        <p:blipFill>
          <a:blip r:embed="rId7"/>
          <a:stretch>
            <a:fillRect/>
          </a:stretch>
        </p:blipFill>
        <p:spPr>
          <a:xfrm>
            <a:off x="26565727" y="1695655"/>
            <a:ext cx="4794675" cy="2975349"/>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5E573-B26B-B380-9E5C-C365F69366CA}"/>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43ACC67-75E5-E7BF-D038-CCE82D9643A1}"/>
              </a:ext>
            </a:extLst>
          </p:cNvPr>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C69D343-1BDA-B629-4EC3-70F7FDCF1F6A}"/>
              </a:ext>
            </a:extLst>
          </p:cNvPr>
          <p:cNvSpPr txBox="1"/>
          <p:nvPr/>
        </p:nvSpPr>
        <p:spPr>
          <a:xfrm>
            <a:off x="1891896" y="6550353"/>
            <a:ext cx="28776842" cy="1938992"/>
          </a:xfrm>
          <a:prstGeom prst="rect">
            <a:avLst/>
          </a:prstGeom>
          <a:noFill/>
        </p:spPr>
        <p:txBody>
          <a:bodyPr wrap="square" rtlCol="0">
            <a:spAutoFit/>
          </a:bodyPr>
          <a:lstStyle/>
          <a:p>
            <a:pPr algn="ctr"/>
            <a:r>
              <a:rPr lang="en-US" sz="6000" b="1" dirty="0">
                <a:latin typeface="Arial" charset="0"/>
                <a:ea typeface="Arial" charset="0"/>
                <a:cs typeface="Arial" charset="0"/>
              </a:rPr>
              <a:t>FINANCIAL INSTRUMENTS TO SUPPORT THE CONSERVATION AND MAINTENANCE OF BIODIVERSITY IN AGRICULTURE</a:t>
            </a:r>
          </a:p>
        </p:txBody>
      </p:sp>
      <p:sp>
        <p:nvSpPr>
          <p:cNvPr id="19" name="TextBox 18">
            <a:extLst>
              <a:ext uri="{FF2B5EF4-FFF2-40B4-BE49-F238E27FC236}">
                <a16:creationId xmlns:a16="http://schemas.microsoft.com/office/drawing/2014/main" id="{813D6AEE-522E-4D2F-0098-7B65E6EFEC3A}"/>
              </a:ext>
            </a:extLst>
          </p:cNvPr>
          <p:cNvSpPr txBox="1"/>
          <p:nvPr/>
        </p:nvSpPr>
        <p:spPr>
          <a:xfrm>
            <a:off x="2020045" y="9626269"/>
            <a:ext cx="27813403" cy="1200329"/>
          </a:xfrm>
          <a:prstGeom prst="rect">
            <a:avLst/>
          </a:prstGeom>
          <a:noFill/>
        </p:spPr>
        <p:txBody>
          <a:bodyPr wrap="square" rtlCol="0">
            <a:spAutoFit/>
          </a:bodyPr>
          <a:lstStyle/>
          <a:p>
            <a:pPr algn="r"/>
            <a:r>
              <a:rPr lang="en-US" sz="3600" b="1" dirty="0">
                <a:latin typeface="Arial" charset="0"/>
                <a:ea typeface="Arial" charset="0"/>
                <a:cs typeface="Arial" charset="0"/>
              </a:rPr>
              <a:t>Alexandra MANOLACHE, Andreea GIUCĂ, Steliana RODINO</a:t>
            </a:r>
          </a:p>
          <a:p>
            <a:pPr algn="r"/>
            <a:r>
              <a:rPr lang="en-US" sz="3600" b="1" dirty="0">
                <a:solidFill>
                  <a:srgbClr val="FF0000"/>
                </a:solidFill>
                <a:latin typeface="Arial" charset="0"/>
                <a:ea typeface="Arial" charset="0"/>
                <a:cs typeface="Arial" charset="0"/>
              </a:rPr>
              <a:t> </a:t>
            </a:r>
            <a:endParaRPr lang="ro-RO" sz="3600" b="1" i="1" dirty="0">
              <a:solidFill>
                <a:srgbClr val="FF0000"/>
              </a:solidFill>
              <a:latin typeface="Arial" charset="0"/>
              <a:ea typeface="Arial" charset="0"/>
              <a:cs typeface="Arial" charset="0"/>
            </a:endParaRPr>
          </a:p>
        </p:txBody>
      </p:sp>
      <p:sp>
        <p:nvSpPr>
          <p:cNvPr id="20" name="TextBox 19">
            <a:extLst>
              <a:ext uri="{FF2B5EF4-FFF2-40B4-BE49-F238E27FC236}">
                <a16:creationId xmlns:a16="http://schemas.microsoft.com/office/drawing/2014/main" id="{73A1D8B2-8D63-FB1E-2F3B-4401179DA66C}"/>
              </a:ext>
            </a:extLst>
          </p:cNvPr>
          <p:cNvSpPr txBox="1"/>
          <p:nvPr/>
        </p:nvSpPr>
        <p:spPr>
          <a:xfrm>
            <a:off x="1554922" y="11037560"/>
            <a:ext cx="14725395" cy="3662541"/>
          </a:xfrm>
          <a:prstGeom prst="rect">
            <a:avLst/>
          </a:prstGeom>
          <a:noFill/>
        </p:spPr>
        <p:txBody>
          <a:bodyPr wrap="square" rtlCol="0">
            <a:spAutoFit/>
          </a:bodyPr>
          <a:lstStyle/>
          <a:p>
            <a:r>
              <a:rPr lang="ro-RO" sz="4000" b="1" dirty="0">
                <a:latin typeface="Arial" charset="0"/>
                <a:ea typeface="Arial" charset="0"/>
                <a:cs typeface="Arial" charset="0"/>
              </a:rPr>
              <a:t>INTRODUC</a:t>
            </a:r>
            <a:r>
              <a:rPr lang="en-US" sz="4000" b="1" dirty="0">
                <a:latin typeface="Arial" charset="0"/>
                <a:ea typeface="Arial" charset="0"/>
                <a:cs typeface="Arial" charset="0"/>
              </a:rPr>
              <a:t>TION</a:t>
            </a:r>
          </a:p>
          <a:p>
            <a:pPr algn="just"/>
            <a:r>
              <a:rPr lang="en-US" sz="3200" noProof="0" dirty="0">
                <a:latin typeface="Arial" charset="0"/>
                <a:ea typeface="Arial" charset="0"/>
                <a:cs typeface="Arial" charset="0"/>
              </a:rPr>
              <a:t>The conservation and maintenance of biodiversity requires the mobilization of appropriate financial instruments, capable of stimulating sustainable agricultural practices and rewarding the provision of ecosystem services. In this context, the study describes the main financial instruments existing at European and international level for supporting biodiversity in agriculture, analyzing both public and market-based mechanisms.</a:t>
            </a:r>
            <a:endParaRPr lang="ro-RO" sz="3200" noProof="0" dirty="0">
              <a:latin typeface="Arial" charset="0"/>
              <a:ea typeface="Arial" charset="0"/>
              <a:cs typeface="Arial" charset="0"/>
            </a:endParaRPr>
          </a:p>
        </p:txBody>
      </p:sp>
      <p:sp>
        <p:nvSpPr>
          <p:cNvPr id="21" name="TextBox 20">
            <a:extLst>
              <a:ext uri="{FF2B5EF4-FFF2-40B4-BE49-F238E27FC236}">
                <a16:creationId xmlns:a16="http://schemas.microsoft.com/office/drawing/2014/main" id="{A4ADE0B4-C8C4-8291-4E32-E0006299352E}"/>
              </a:ext>
            </a:extLst>
          </p:cNvPr>
          <p:cNvSpPr txBox="1"/>
          <p:nvPr/>
        </p:nvSpPr>
        <p:spPr>
          <a:xfrm>
            <a:off x="17373985" y="11079913"/>
            <a:ext cx="12824202" cy="4154984"/>
          </a:xfrm>
          <a:prstGeom prst="rect">
            <a:avLst/>
          </a:prstGeom>
          <a:noFill/>
        </p:spPr>
        <p:txBody>
          <a:bodyPr wrap="square" rtlCol="0">
            <a:spAutoFit/>
          </a:bodyPr>
          <a:lstStyle/>
          <a:p>
            <a:r>
              <a:rPr lang="ro-RO" sz="4000" b="1" dirty="0">
                <a:latin typeface="Arial" charset="0"/>
                <a:ea typeface="Arial" charset="0"/>
                <a:cs typeface="Arial" charset="0"/>
              </a:rPr>
              <a:t>M</a:t>
            </a:r>
            <a:r>
              <a:rPr lang="en-US" sz="4000" b="1" dirty="0">
                <a:latin typeface="Arial" charset="0"/>
                <a:ea typeface="Arial" charset="0"/>
                <a:cs typeface="Arial" charset="0"/>
              </a:rPr>
              <a:t>ETHODOLOGY</a:t>
            </a:r>
            <a:r>
              <a:rPr lang="ro-RO" sz="4000" b="1" dirty="0">
                <a:latin typeface="Arial" charset="0"/>
                <a:ea typeface="Arial" charset="0"/>
                <a:cs typeface="Arial" charset="0"/>
              </a:rPr>
              <a:t> </a:t>
            </a:r>
            <a:endParaRPr lang="en-US" sz="4000" b="1" dirty="0">
              <a:solidFill>
                <a:srgbClr val="FF0000"/>
              </a:solidFill>
              <a:latin typeface="Arial" charset="0"/>
              <a:ea typeface="Arial" charset="0"/>
              <a:cs typeface="Arial" charset="0"/>
            </a:endParaRPr>
          </a:p>
          <a:p>
            <a:pPr algn="just"/>
            <a:r>
              <a:rPr lang="en-US" sz="3200" dirty="0">
                <a:latin typeface="Arial" charset="0"/>
                <a:cs typeface="Arial" charset="0"/>
              </a:rPr>
              <a:t>The paper uses a literature review method to analyze the financial instruments used to support biodiversity conservation in agriculture. Scientific articles and reports from international organizations (European Commission, OECD, FAO, World Bank) were analyzed, selected based on their relevance to concepts such as "biodiversity finance", "payments for ecosystem services", "biodiversity credits" and "blended finance".</a:t>
            </a:r>
            <a:r>
              <a:rPr lang="ro-RO" sz="3200" dirty="0">
                <a:latin typeface="Arial" charset="0"/>
                <a:cs typeface="Arial" charset="0"/>
              </a:rPr>
              <a:t>”. </a:t>
            </a:r>
          </a:p>
        </p:txBody>
      </p:sp>
      <p:sp>
        <p:nvSpPr>
          <p:cNvPr id="22" name="TextBox 21">
            <a:extLst>
              <a:ext uri="{FF2B5EF4-FFF2-40B4-BE49-F238E27FC236}">
                <a16:creationId xmlns:a16="http://schemas.microsoft.com/office/drawing/2014/main" id="{A718984F-4B9A-0348-14FF-D09AEA44C74A}"/>
              </a:ext>
            </a:extLst>
          </p:cNvPr>
          <p:cNvSpPr txBox="1"/>
          <p:nvPr/>
        </p:nvSpPr>
        <p:spPr>
          <a:xfrm>
            <a:off x="1435886" y="15767515"/>
            <a:ext cx="28579555" cy="2185214"/>
          </a:xfrm>
          <a:prstGeom prst="rect">
            <a:avLst/>
          </a:prstGeom>
          <a:noFill/>
        </p:spPr>
        <p:txBody>
          <a:bodyPr wrap="square" rtlCol="0">
            <a:spAutoFit/>
          </a:bodyPr>
          <a:lstStyle/>
          <a:p>
            <a:r>
              <a:rPr lang="ro-RO" sz="4000" b="1" dirty="0">
                <a:latin typeface="Arial" charset="0"/>
                <a:ea typeface="Arial" charset="0"/>
                <a:cs typeface="Arial" charset="0"/>
              </a:rPr>
              <a:t>RE</a:t>
            </a:r>
            <a:r>
              <a:rPr lang="en-US" sz="4000" b="1" dirty="0">
                <a:latin typeface="Arial" charset="0"/>
                <a:ea typeface="Arial" charset="0"/>
                <a:cs typeface="Arial" charset="0"/>
              </a:rPr>
              <a:t>SULTS AND DISSCUSIONS</a:t>
            </a:r>
            <a:r>
              <a:rPr lang="ro-RO" sz="4000" b="1" dirty="0">
                <a:latin typeface="Arial" charset="0"/>
                <a:ea typeface="Arial" charset="0"/>
                <a:cs typeface="Arial" charset="0"/>
              </a:rPr>
              <a:t> </a:t>
            </a:r>
            <a:endParaRPr lang="ro-RO" sz="4000" b="1" dirty="0">
              <a:solidFill>
                <a:srgbClr val="FF0000"/>
              </a:solidFill>
              <a:latin typeface="Arial" charset="0"/>
              <a:ea typeface="Arial" charset="0"/>
              <a:cs typeface="Arial" charset="0"/>
            </a:endParaRPr>
          </a:p>
          <a:p>
            <a:pPr algn="just"/>
            <a:r>
              <a:rPr lang="en-US" sz="3200" dirty="0">
                <a:latin typeface="Arial" charset="0"/>
                <a:ea typeface="Arial" charset="0"/>
                <a:cs typeface="Arial" charset="0"/>
              </a:rPr>
              <a:t>The analysis highlighted four main types of financial instruments relevant to biodiversity in agriculture. These instruments contribute to integrating biodiversity into economic decisions in agriculture by compensating farmers, reducing risks and creating new financing opportunities. The literature highlights a progressive transition from mechanisms based solely on public support towards hybrid and market-oriented solutions.</a:t>
            </a:r>
          </a:p>
        </p:txBody>
      </p:sp>
      <p:sp>
        <p:nvSpPr>
          <p:cNvPr id="23" name="TextBox 22">
            <a:extLst>
              <a:ext uri="{FF2B5EF4-FFF2-40B4-BE49-F238E27FC236}">
                <a16:creationId xmlns:a16="http://schemas.microsoft.com/office/drawing/2014/main" id="{00D5DB9D-FC62-BC4B-74F5-CB0DF25DBBCF}"/>
              </a:ext>
            </a:extLst>
          </p:cNvPr>
          <p:cNvSpPr txBox="1"/>
          <p:nvPr/>
        </p:nvSpPr>
        <p:spPr>
          <a:xfrm>
            <a:off x="1435886" y="35160581"/>
            <a:ext cx="28762300" cy="2677656"/>
          </a:xfrm>
          <a:prstGeom prst="rect">
            <a:avLst/>
          </a:prstGeom>
          <a:noFill/>
        </p:spPr>
        <p:txBody>
          <a:bodyPr wrap="square" rtlCol="0">
            <a:spAutoFit/>
          </a:bodyPr>
          <a:lstStyle/>
          <a:p>
            <a:r>
              <a:rPr lang="ro-RO" sz="4000" b="1" dirty="0">
                <a:latin typeface="Arial" charset="0"/>
                <a:ea typeface="Arial" charset="0"/>
                <a:cs typeface="Arial" charset="0"/>
              </a:rPr>
              <a:t>CONCLU</a:t>
            </a:r>
            <a:r>
              <a:rPr lang="en-US" sz="4000" b="1" dirty="0">
                <a:latin typeface="Arial" charset="0"/>
                <a:ea typeface="Arial" charset="0"/>
                <a:cs typeface="Arial" charset="0"/>
              </a:rPr>
              <a:t>SIONS</a:t>
            </a:r>
            <a:r>
              <a:rPr lang="ro-RO" sz="4000" b="1" dirty="0">
                <a:latin typeface="Arial" charset="0"/>
                <a:ea typeface="Arial" charset="0"/>
                <a:cs typeface="Arial" charset="0"/>
              </a:rPr>
              <a:t> </a:t>
            </a:r>
            <a:endParaRPr lang="en-US" sz="4000" b="1" dirty="0">
              <a:solidFill>
                <a:srgbClr val="FF0000"/>
              </a:solidFill>
              <a:latin typeface="Arial" charset="0"/>
              <a:ea typeface="Arial" charset="0"/>
              <a:cs typeface="Arial" charset="0"/>
            </a:endParaRPr>
          </a:p>
          <a:p>
            <a:pPr algn="just"/>
            <a:r>
              <a:rPr lang="en-US" sz="3200" noProof="0" dirty="0">
                <a:latin typeface="Arial" panose="020B0604020202020204" pitchFamily="34" charset="0"/>
                <a:cs typeface="Arial" panose="020B0604020202020204" pitchFamily="34" charset="0"/>
              </a:rPr>
              <a:t>The analysis highlights that financial instruments for biodiversity in agriculture are in a process of diversification and adaptation to new sustainability requirements. Traditional mechanisms, such as payments for ecosystem services, are increasingly complemented by innovative, market-based instruments, such as biodiversity credits and blended finance. These contribute to integrating the value of biodiversity into the agricultural economy and mobilizing private capital, but their effectiveness depends on the existence of robust monitoring systems and an appropriate institutional framework.</a:t>
            </a:r>
            <a:endParaRPr lang="ro-RO" sz="3200" dirty="0">
              <a:solidFill>
                <a:srgbClr val="FF0000"/>
              </a:solidFill>
              <a:latin typeface="Arial" charset="0"/>
              <a:ea typeface="Arial" charset="0"/>
              <a:cs typeface="Arial" charset="0"/>
            </a:endParaRPr>
          </a:p>
        </p:txBody>
      </p:sp>
      <p:cxnSp>
        <p:nvCxnSpPr>
          <p:cNvPr id="24" name="Straight Connector 23">
            <a:extLst>
              <a:ext uri="{FF2B5EF4-FFF2-40B4-BE49-F238E27FC236}">
                <a16:creationId xmlns:a16="http://schemas.microsoft.com/office/drawing/2014/main" id="{80582936-3E7B-3ED1-9F3C-93ADD9490E87}"/>
              </a:ext>
            </a:extLst>
          </p:cNvPr>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7ADFBD-50A0-2BFE-E493-CA42C9A401E0}"/>
              </a:ext>
            </a:extLst>
          </p:cNvPr>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C7CE47-418C-FC80-A74D-812AAF3E112C}"/>
              </a:ext>
            </a:extLst>
          </p:cNvPr>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prospectives”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a:extLst>
              <a:ext uri="{FF2B5EF4-FFF2-40B4-BE49-F238E27FC236}">
                <a16:creationId xmlns:a16="http://schemas.microsoft.com/office/drawing/2014/main" id="{2FA4C91F-4312-1F77-CC97-6478D6DA6C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4" name="TextBox 3">
            <a:extLst>
              <a:ext uri="{FF2B5EF4-FFF2-40B4-BE49-F238E27FC236}">
                <a16:creationId xmlns:a16="http://schemas.microsoft.com/office/drawing/2014/main" id="{2BF4C9C7-061C-2756-8E9D-E9B947177684}"/>
              </a:ext>
            </a:extLst>
          </p:cNvPr>
          <p:cNvSpPr txBox="1"/>
          <p:nvPr/>
        </p:nvSpPr>
        <p:spPr>
          <a:xfrm>
            <a:off x="1435886" y="18750058"/>
            <a:ext cx="14711683" cy="8075993"/>
          </a:xfrm>
          <a:prstGeom prst="rect">
            <a:avLst/>
          </a:prstGeom>
          <a:noFill/>
          <a:ln w="76200">
            <a:solidFill>
              <a:schemeClr val="accent6"/>
            </a:solidFill>
          </a:ln>
        </p:spPr>
        <p:txBody>
          <a:bodyPr wrap="square" rtlCol="0">
            <a:spAutoFit/>
          </a:bodyPr>
          <a:lstStyle/>
          <a:p>
            <a:pPr algn="ctr"/>
            <a:endParaRPr lang="en-US" sz="3200" b="1" i="1" dirty="0">
              <a:latin typeface="Arial" charset="0"/>
              <a:ea typeface="Arial" charset="0"/>
              <a:cs typeface="Arial" charset="0"/>
            </a:endParaRPr>
          </a:p>
          <a:p>
            <a:pPr algn="ctr"/>
            <a:endParaRPr lang="en-US" sz="3200" b="1" i="1" dirty="0">
              <a:latin typeface="Arial" charset="0"/>
              <a:ea typeface="Arial" charset="0"/>
              <a:cs typeface="Arial" charset="0"/>
            </a:endParaRPr>
          </a:p>
          <a:p>
            <a:pPr indent="3032125" algn="ctr"/>
            <a:r>
              <a:rPr lang="en-US" sz="4000" b="1" i="1" dirty="0">
                <a:solidFill>
                  <a:srgbClr val="00B050"/>
                </a:solidFill>
                <a:latin typeface="Arial" charset="0"/>
                <a:ea typeface="Arial" charset="0"/>
                <a:cs typeface="Arial" charset="0"/>
              </a:rPr>
              <a:t>Payments for ecosystem services </a:t>
            </a:r>
          </a:p>
          <a:p>
            <a:pPr algn="ctr"/>
            <a:r>
              <a:rPr lang="ro-RO" sz="4000" b="1" i="1" dirty="0">
                <a:solidFill>
                  <a:srgbClr val="00B050"/>
                </a:solidFill>
                <a:latin typeface="Arial" charset="0"/>
                <a:ea typeface="Arial" charset="0"/>
                <a:cs typeface="Arial" charset="0"/>
              </a:rPr>
              <a:t>(PES)</a:t>
            </a:r>
            <a:endParaRPr lang="en-US" sz="4000" b="1" i="1" dirty="0">
              <a:solidFill>
                <a:srgbClr val="00B050"/>
              </a:solidFill>
              <a:latin typeface="Arial" charset="0"/>
              <a:ea typeface="Arial" charset="0"/>
              <a:cs typeface="Arial" charset="0"/>
            </a:endParaRPr>
          </a:p>
          <a:p>
            <a:pPr algn="ctr"/>
            <a:endParaRPr lang="en-US" sz="4000" b="1" i="1" dirty="0">
              <a:solidFill>
                <a:srgbClr val="00B050"/>
              </a:solidFill>
              <a:latin typeface="Arial" charset="0"/>
              <a:ea typeface="Arial" charset="0"/>
              <a:cs typeface="Arial" charset="0"/>
            </a:endParaRPr>
          </a:p>
          <a:p>
            <a:pPr marL="4049713" indent="1077913" algn="just" defTabSz="3543300">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Compensates farmers for maintaining and enhancing biodiversity</a:t>
            </a:r>
          </a:p>
          <a:p>
            <a:pPr marL="979488" indent="9144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Targets services such as: habitat, soil, water </a:t>
            </a:r>
          </a:p>
          <a:p>
            <a:pPr marL="979488" indent="9144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Non-repayable payments (public or private) </a:t>
            </a:r>
          </a:p>
          <a:p>
            <a:pPr marL="979488" indent="9144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Based on measurable ecological practices or outcomes </a:t>
            </a:r>
          </a:p>
          <a:p>
            <a:pPr marL="979488" indent="914400"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Requires monitoring (MRV)</a:t>
            </a:r>
            <a:endParaRPr lang="en-US" sz="3200" b="1" i="1" dirty="0">
              <a:solidFill>
                <a:srgbClr val="00B050"/>
              </a:solidFill>
              <a:latin typeface="Arial" panose="020B0604020202020204" pitchFamily="34" charset="0"/>
              <a:ea typeface="Arial" charset="0"/>
              <a:cs typeface="Arial" panose="020B0604020202020204" pitchFamily="34" charset="0"/>
            </a:endParaRPr>
          </a:p>
          <a:p>
            <a:pPr marL="457200" indent="-457200" algn="ctr">
              <a:buFont typeface="Arial" panose="020B0604020202020204" pitchFamily="34" charset="0"/>
              <a:buChar char="•"/>
            </a:pPr>
            <a:endParaRPr lang="en-US" sz="3200" b="1" i="1" dirty="0">
              <a:latin typeface="Arial" panose="020B0604020202020204" pitchFamily="34" charset="0"/>
              <a:ea typeface="Arial" charset="0"/>
              <a:cs typeface="Arial" panose="020B0604020202020204" pitchFamily="34" charset="0"/>
            </a:endParaRPr>
          </a:p>
          <a:p>
            <a:pPr marL="361950" indent="438150" algn="just">
              <a:lnSpc>
                <a:spcPct val="150000"/>
              </a:lnSpc>
              <a:buFont typeface="Arial" panose="020B0604020202020204" pitchFamily="34" charset="0"/>
              <a:buChar char="•"/>
            </a:pPr>
            <a:endParaRPr lang="en-US" sz="1100" dirty="0"/>
          </a:p>
        </p:txBody>
      </p:sp>
      <p:sp>
        <p:nvSpPr>
          <p:cNvPr id="28" name="TextBox 27">
            <a:extLst>
              <a:ext uri="{FF2B5EF4-FFF2-40B4-BE49-F238E27FC236}">
                <a16:creationId xmlns:a16="http://schemas.microsoft.com/office/drawing/2014/main" id="{B53642A8-215E-0EAF-A3CA-6D1696A2D70D}"/>
              </a:ext>
            </a:extLst>
          </p:cNvPr>
          <p:cNvSpPr txBox="1"/>
          <p:nvPr/>
        </p:nvSpPr>
        <p:spPr>
          <a:xfrm>
            <a:off x="16885873" y="18819492"/>
            <a:ext cx="13435684" cy="8094524"/>
          </a:xfrm>
          <a:prstGeom prst="rect">
            <a:avLst/>
          </a:prstGeom>
          <a:noFill/>
          <a:ln w="76200">
            <a:solidFill>
              <a:schemeClr val="accent6"/>
            </a:solidFill>
          </a:ln>
        </p:spPr>
        <p:txBody>
          <a:bodyPr wrap="square" rtlCol="0">
            <a:spAutoFit/>
          </a:bodyPr>
          <a:lstStyle/>
          <a:p>
            <a:pPr algn="ctr"/>
            <a:endParaRPr lang="en-US" sz="4000" b="1" i="1" dirty="0">
              <a:latin typeface="Arial" charset="0"/>
              <a:ea typeface="Arial" charset="0"/>
              <a:cs typeface="Arial" charset="0"/>
            </a:endParaRPr>
          </a:p>
          <a:p>
            <a:pPr indent="2952750" algn="ctr">
              <a:tabLst>
                <a:tab pos="4038600" algn="l"/>
              </a:tabLst>
            </a:pPr>
            <a:endParaRPr lang="en-US" sz="4000" b="1" i="1" dirty="0">
              <a:solidFill>
                <a:srgbClr val="00B050"/>
              </a:solidFill>
              <a:latin typeface="Arial" charset="0"/>
              <a:ea typeface="Arial" charset="0"/>
              <a:cs typeface="Arial" charset="0"/>
            </a:endParaRPr>
          </a:p>
          <a:p>
            <a:pPr indent="2952750" algn="ctr">
              <a:tabLst>
                <a:tab pos="4038600" algn="l"/>
              </a:tabLst>
            </a:pPr>
            <a:r>
              <a:rPr lang="en-US" sz="4000" b="1" i="1" dirty="0">
                <a:solidFill>
                  <a:srgbClr val="00B050"/>
                </a:solidFill>
                <a:latin typeface="Arial" charset="0"/>
                <a:ea typeface="Arial" charset="0"/>
                <a:cs typeface="Arial" charset="0"/>
              </a:rPr>
              <a:t>Insurances</a:t>
            </a:r>
          </a:p>
          <a:p>
            <a:pPr algn="ctr"/>
            <a:endParaRPr lang="en-US" sz="3200" b="1" i="1" dirty="0">
              <a:latin typeface="Arial" charset="0"/>
              <a:ea typeface="Arial" charset="0"/>
              <a:cs typeface="Arial" charset="0"/>
            </a:endParaRPr>
          </a:p>
          <a:p>
            <a:pPr marL="3690938" indent="522288" algn="just">
              <a:lnSpc>
                <a:spcPct val="150000"/>
              </a:lnSpc>
              <a:buFont typeface="Arial" panose="020B0604020202020204" pitchFamily="34" charset="0"/>
              <a:buChar char="•"/>
            </a:pPr>
            <a:r>
              <a:rPr lang="en-US" sz="3200" i="1" dirty="0">
                <a:latin typeface="Arial" charset="0"/>
                <a:ea typeface="Arial" charset="0"/>
                <a:cs typeface="Arial" charset="0"/>
              </a:rPr>
              <a:t>Reduce risks </a:t>
            </a:r>
            <a:r>
              <a:rPr lang="en-US" sz="3200" dirty="0">
                <a:latin typeface="Arial" charset="0"/>
                <a:ea typeface="Arial" charset="0"/>
                <a:cs typeface="Arial" charset="0"/>
              </a:rPr>
              <a:t>associated with climate change and ecosystem degradation</a:t>
            </a:r>
          </a:p>
          <a:p>
            <a:pPr marL="719138" indent="260350" algn="just">
              <a:lnSpc>
                <a:spcPct val="150000"/>
              </a:lnSpc>
              <a:buFont typeface="Arial" panose="020B0604020202020204" pitchFamily="34" charset="0"/>
              <a:buChar char="•"/>
              <a:tabLst>
                <a:tab pos="12931775" algn="l"/>
              </a:tabLst>
            </a:pPr>
            <a:r>
              <a:rPr lang="en-US" sz="3200" dirty="0">
                <a:latin typeface="Arial" charset="0"/>
                <a:ea typeface="Arial" charset="0"/>
                <a:cs typeface="Arial" charset="0"/>
              </a:rPr>
              <a:t>Can stimulate the adoption of biodiversity-friendly agricultural practices</a:t>
            </a:r>
          </a:p>
          <a:p>
            <a:pPr marL="719138" indent="260350" algn="just">
              <a:lnSpc>
                <a:spcPct val="150000"/>
              </a:lnSpc>
              <a:buFont typeface="Arial" panose="020B0604020202020204" pitchFamily="34" charset="0"/>
              <a:buChar char="•"/>
            </a:pPr>
            <a:r>
              <a:rPr lang="en-US" sz="3200" dirty="0">
                <a:latin typeface="Arial" charset="0"/>
                <a:ea typeface="Arial" charset="0"/>
                <a:cs typeface="Arial" charset="0"/>
              </a:rPr>
              <a:t>Event-based compensation (drought, storms, etc.)</a:t>
            </a:r>
          </a:p>
          <a:p>
            <a:pPr marL="719138" indent="260350" algn="just">
              <a:lnSpc>
                <a:spcPct val="150000"/>
              </a:lnSpc>
              <a:buFont typeface="Arial" panose="020B0604020202020204" pitchFamily="34" charset="0"/>
              <a:buChar char="•"/>
            </a:pPr>
            <a:r>
              <a:rPr lang="en-US" sz="3200" dirty="0">
                <a:latin typeface="Arial" charset="0"/>
                <a:ea typeface="Arial" charset="0"/>
                <a:cs typeface="Arial" charset="0"/>
              </a:rPr>
              <a:t>Parametric insurance: payments based on indicators (e.g. rainfall)</a:t>
            </a:r>
          </a:p>
          <a:p>
            <a:pPr marL="719138" indent="260350" algn="just">
              <a:lnSpc>
                <a:spcPct val="150000"/>
              </a:lnSpc>
              <a:buFont typeface="Arial" panose="020B0604020202020204" pitchFamily="34" charset="0"/>
              <a:buChar char="•"/>
            </a:pPr>
            <a:r>
              <a:rPr lang="en-US" sz="3200" dirty="0">
                <a:latin typeface="Arial" charset="0"/>
                <a:ea typeface="Arial" charset="0"/>
                <a:cs typeface="Arial" charset="0"/>
              </a:rPr>
              <a:t>Requires risk models and ecological data</a:t>
            </a:r>
          </a:p>
          <a:p>
            <a:pPr algn="ctr"/>
            <a:endParaRPr lang="en-US" sz="3200" dirty="0">
              <a:latin typeface="Arial" charset="0"/>
              <a:cs typeface="Arial" charset="0"/>
            </a:endParaRPr>
          </a:p>
        </p:txBody>
      </p:sp>
      <p:sp>
        <p:nvSpPr>
          <p:cNvPr id="29" name="TextBox 28">
            <a:extLst>
              <a:ext uri="{FF2B5EF4-FFF2-40B4-BE49-F238E27FC236}">
                <a16:creationId xmlns:a16="http://schemas.microsoft.com/office/drawing/2014/main" id="{2366E1BB-9C3D-6DC7-136B-CB29DBCBEC13}"/>
              </a:ext>
            </a:extLst>
          </p:cNvPr>
          <p:cNvSpPr txBox="1"/>
          <p:nvPr/>
        </p:nvSpPr>
        <p:spPr>
          <a:xfrm>
            <a:off x="16885873" y="27066080"/>
            <a:ext cx="13435684" cy="7232749"/>
          </a:xfrm>
          <a:prstGeom prst="rect">
            <a:avLst/>
          </a:prstGeom>
          <a:noFill/>
          <a:ln w="76200">
            <a:solidFill>
              <a:schemeClr val="accent6"/>
            </a:solidFill>
          </a:ln>
        </p:spPr>
        <p:txBody>
          <a:bodyPr wrap="square" rtlCol="0">
            <a:spAutoFit/>
          </a:bodyPr>
          <a:lstStyle/>
          <a:p>
            <a:endParaRPr lang="en-US" sz="7200" dirty="0">
              <a:latin typeface="Arial" charset="0"/>
              <a:ea typeface="Arial" charset="0"/>
              <a:cs typeface="Arial" charset="0"/>
            </a:endParaRPr>
          </a:p>
          <a:p>
            <a:pPr indent="4038600" algn="ctr"/>
            <a:r>
              <a:rPr lang="en-US" sz="4000" b="1" i="1" dirty="0">
                <a:solidFill>
                  <a:srgbClr val="00B050"/>
                </a:solidFill>
                <a:latin typeface="Arial" charset="0"/>
                <a:ea typeface="Arial" charset="0"/>
                <a:cs typeface="Arial" charset="0"/>
              </a:rPr>
              <a:t>Biodiversity credits </a:t>
            </a:r>
          </a:p>
          <a:p>
            <a:pPr algn="ctr"/>
            <a:endParaRPr lang="en-US" sz="3200" dirty="0">
              <a:latin typeface="Arial" charset="0"/>
              <a:cs typeface="Arial" charset="0"/>
            </a:endParaRPr>
          </a:p>
          <a:p>
            <a:pPr indent="4408488" algn="ctr">
              <a:lnSpc>
                <a:spcPct val="150000"/>
              </a:lnSpc>
            </a:pPr>
            <a:r>
              <a:rPr lang="en-US" sz="3200" dirty="0">
                <a:latin typeface="Arial" charset="0"/>
                <a:cs typeface="Arial" charset="0"/>
              </a:rPr>
              <a:t>Tradable units based on actual biodiversity outcomes</a:t>
            </a:r>
          </a:p>
          <a:p>
            <a:pPr marL="457200" indent="522288" algn="just">
              <a:lnSpc>
                <a:spcPct val="150000"/>
              </a:lnSpc>
              <a:buFont typeface="Arial" panose="020B0604020202020204" pitchFamily="34" charset="0"/>
              <a:buChar char="•"/>
            </a:pPr>
            <a:r>
              <a:rPr lang="en-US" sz="3200" dirty="0">
                <a:latin typeface="Arial" charset="0"/>
                <a:cs typeface="Arial" charset="0"/>
              </a:rPr>
              <a:t>Generated through restoration or conservation (habitats, species)</a:t>
            </a:r>
          </a:p>
          <a:p>
            <a:pPr marL="457200" indent="522288" algn="just">
              <a:lnSpc>
                <a:spcPct val="150000"/>
              </a:lnSpc>
              <a:buFont typeface="Arial" panose="020B0604020202020204" pitchFamily="34" charset="0"/>
              <a:buChar char="•"/>
            </a:pPr>
            <a:r>
              <a:rPr lang="en-US" sz="3200" dirty="0">
                <a:latin typeface="Arial" charset="0"/>
                <a:cs typeface="Arial" charset="0"/>
              </a:rPr>
              <a:t>Requires baseline, independent monitoring and verification</a:t>
            </a:r>
          </a:p>
          <a:p>
            <a:pPr marL="457200" indent="522288" algn="just">
              <a:lnSpc>
                <a:spcPct val="150000"/>
              </a:lnSpc>
              <a:buFont typeface="Arial" panose="020B0604020202020204" pitchFamily="34" charset="0"/>
              <a:buChar char="•"/>
            </a:pPr>
            <a:r>
              <a:rPr lang="en-US" sz="3200" dirty="0">
                <a:latin typeface="Arial" charset="0"/>
                <a:cs typeface="Arial" charset="0"/>
              </a:rPr>
              <a:t>Income from sale of credits</a:t>
            </a:r>
          </a:p>
          <a:p>
            <a:pPr marL="457200" indent="522288" algn="just">
              <a:lnSpc>
                <a:spcPct val="150000"/>
              </a:lnSpc>
              <a:buFont typeface="Arial" panose="020B0604020202020204" pitchFamily="34" charset="0"/>
              <a:buChar char="•"/>
            </a:pPr>
            <a:r>
              <a:rPr lang="en-US" sz="3200" dirty="0">
                <a:latin typeface="Arial" charset="0"/>
                <a:cs typeface="Arial" charset="0"/>
              </a:rPr>
              <a:t>Implies long-term obligations (maintenance of outcomes)</a:t>
            </a:r>
          </a:p>
          <a:p>
            <a:pPr algn="ctr"/>
            <a:endParaRPr lang="en-US" sz="3200" dirty="0"/>
          </a:p>
        </p:txBody>
      </p:sp>
      <p:sp>
        <p:nvSpPr>
          <p:cNvPr id="30" name="TextBox 29">
            <a:extLst>
              <a:ext uri="{FF2B5EF4-FFF2-40B4-BE49-F238E27FC236}">
                <a16:creationId xmlns:a16="http://schemas.microsoft.com/office/drawing/2014/main" id="{DAB05A81-44A9-73C8-7ADF-5667B39CAA2F}"/>
              </a:ext>
            </a:extLst>
          </p:cNvPr>
          <p:cNvSpPr txBox="1"/>
          <p:nvPr/>
        </p:nvSpPr>
        <p:spPr>
          <a:xfrm>
            <a:off x="1435886" y="27005165"/>
            <a:ext cx="14711684" cy="7387728"/>
          </a:xfrm>
          <a:prstGeom prst="rect">
            <a:avLst/>
          </a:prstGeom>
          <a:noFill/>
          <a:ln w="76200">
            <a:solidFill>
              <a:schemeClr val="accent6"/>
            </a:solidFill>
          </a:ln>
        </p:spPr>
        <p:txBody>
          <a:bodyPr wrap="square" rtlCol="0">
            <a:spAutoFit/>
          </a:bodyPr>
          <a:lstStyle/>
          <a:p>
            <a:endParaRPr lang="en-US" sz="7200" dirty="0">
              <a:latin typeface="Arial" charset="0"/>
              <a:ea typeface="Arial" charset="0"/>
              <a:cs typeface="Arial" charset="0"/>
            </a:endParaRPr>
          </a:p>
          <a:p>
            <a:pPr indent="4305300" algn="ctr"/>
            <a:r>
              <a:rPr lang="en-US" sz="4000" b="1" dirty="0">
                <a:solidFill>
                  <a:srgbClr val="00B050"/>
                </a:solidFill>
                <a:latin typeface="Arial" charset="0"/>
                <a:ea typeface="Arial" charset="0"/>
                <a:cs typeface="Arial" charset="0"/>
              </a:rPr>
              <a:t>B</a:t>
            </a:r>
            <a:r>
              <a:rPr lang="ro-RO" sz="4000" b="1" dirty="0" err="1">
                <a:solidFill>
                  <a:srgbClr val="00B050"/>
                </a:solidFill>
                <a:latin typeface="Arial" charset="0"/>
                <a:ea typeface="Arial" charset="0"/>
                <a:cs typeface="Arial" charset="0"/>
              </a:rPr>
              <a:t>lended</a:t>
            </a:r>
            <a:r>
              <a:rPr lang="ro-RO" sz="4000" b="1" dirty="0">
                <a:solidFill>
                  <a:srgbClr val="00B050"/>
                </a:solidFill>
                <a:latin typeface="Arial" charset="0"/>
                <a:ea typeface="Arial" charset="0"/>
                <a:cs typeface="Arial" charset="0"/>
              </a:rPr>
              <a:t> </a:t>
            </a:r>
            <a:r>
              <a:rPr lang="ro-RO" sz="4000" b="1" dirty="0" err="1">
                <a:solidFill>
                  <a:srgbClr val="00B050"/>
                </a:solidFill>
                <a:latin typeface="Arial" charset="0"/>
                <a:ea typeface="Arial" charset="0"/>
                <a:cs typeface="Arial" charset="0"/>
              </a:rPr>
              <a:t>finance</a:t>
            </a:r>
            <a:r>
              <a:rPr lang="ro-RO" sz="4000" dirty="0">
                <a:latin typeface="Arial" charset="0"/>
                <a:ea typeface="Arial" charset="0"/>
                <a:cs typeface="Arial" charset="0"/>
              </a:rPr>
              <a:t> </a:t>
            </a:r>
            <a:endParaRPr lang="en-US" sz="4000" dirty="0">
              <a:latin typeface="Arial" charset="0"/>
              <a:ea typeface="Arial" charset="0"/>
              <a:cs typeface="Arial" charset="0"/>
            </a:endParaRPr>
          </a:p>
          <a:p>
            <a:pPr algn="ctr"/>
            <a:endParaRPr lang="en-US" sz="3200" dirty="0">
              <a:latin typeface="Arial" charset="0"/>
              <a:cs typeface="Arial" charset="0"/>
            </a:endParaRPr>
          </a:p>
          <a:p>
            <a:pPr marL="3852863" indent="620713"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Combines public + private capital for biodiversity conservation projects</a:t>
            </a:r>
          </a:p>
          <a:p>
            <a:pPr marL="881063" indent="719138"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Reduces the risk of investments in sustainable agriculture</a:t>
            </a:r>
          </a:p>
          <a:p>
            <a:pPr marL="881063" indent="719138"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Supports restoration projects, agroecology, nature-based solutions</a:t>
            </a:r>
          </a:p>
          <a:p>
            <a:pPr marL="881063" indent="719138"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Funding linked to ecological performance</a:t>
            </a:r>
          </a:p>
          <a:p>
            <a:pPr marL="881063" indent="719138" algn="just">
              <a:lnSpc>
                <a:spcPct val="150000"/>
              </a:lnSpc>
              <a:buFont typeface="Arial" panose="020B0604020202020204" pitchFamily="34" charset="0"/>
              <a:buChar char="•"/>
            </a:pPr>
            <a:r>
              <a:rPr lang="en-US" sz="3200" dirty="0">
                <a:latin typeface="Arial" panose="020B0604020202020204" pitchFamily="34" charset="0"/>
                <a:cs typeface="Arial" panose="020B0604020202020204" pitchFamily="34" charset="0"/>
              </a:rPr>
              <a:t>Requires institutional coordination and complex structures</a:t>
            </a:r>
          </a:p>
          <a:p>
            <a:pPr marL="815975" indent="-457200" algn="just">
              <a:lnSpc>
                <a:spcPct val="150000"/>
              </a:lnSpc>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9B3065-F067-A4C7-EF97-D6AD7FBBA0B7}"/>
              </a:ext>
            </a:extLst>
          </p:cNvPr>
          <p:cNvPicPr>
            <a:picLocks noChangeAspect="1"/>
          </p:cNvPicPr>
          <p:nvPr/>
        </p:nvPicPr>
        <p:blipFill>
          <a:blip r:embed="rId3"/>
          <a:stretch>
            <a:fillRect/>
          </a:stretch>
        </p:blipFill>
        <p:spPr>
          <a:xfrm>
            <a:off x="1701746" y="19286465"/>
            <a:ext cx="3640274" cy="3607181"/>
          </a:xfrm>
          <a:prstGeom prst="rect">
            <a:avLst/>
          </a:prstGeom>
        </p:spPr>
      </p:pic>
      <p:pic>
        <p:nvPicPr>
          <p:cNvPr id="7" name="Picture 6">
            <a:extLst>
              <a:ext uri="{FF2B5EF4-FFF2-40B4-BE49-F238E27FC236}">
                <a16:creationId xmlns:a16="http://schemas.microsoft.com/office/drawing/2014/main" id="{3A964BED-9052-0CE9-95E3-1957A236ED8C}"/>
              </a:ext>
            </a:extLst>
          </p:cNvPr>
          <p:cNvPicPr>
            <a:picLocks noChangeAspect="1"/>
          </p:cNvPicPr>
          <p:nvPr/>
        </p:nvPicPr>
        <p:blipFill>
          <a:blip r:embed="rId4"/>
          <a:srcRect l="7902" t="13629" r="13664" b="9778"/>
          <a:stretch>
            <a:fillRect/>
          </a:stretch>
        </p:blipFill>
        <p:spPr>
          <a:xfrm>
            <a:off x="16885873" y="19080982"/>
            <a:ext cx="3784272" cy="3767232"/>
          </a:xfrm>
          <a:prstGeom prst="rect">
            <a:avLst/>
          </a:prstGeom>
        </p:spPr>
      </p:pic>
      <p:pic>
        <p:nvPicPr>
          <p:cNvPr id="9" name="Picture 8">
            <a:extLst>
              <a:ext uri="{FF2B5EF4-FFF2-40B4-BE49-F238E27FC236}">
                <a16:creationId xmlns:a16="http://schemas.microsoft.com/office/drawing/2014/main" id="{1F8DC82A-2335-1581-D567-7DE80485410B}"/>
              </a:ext>
            </a:extLst>
          </p:cNvPr>
          <p:cNvPicPr>
            <a:picLocks noChangeAspect="1"/>
          </p:cNvPicPr>
          <p:nvPr/>
        </p:nvPicPr>
        <p:blipFill>
          <a:blip r:embed="rId5"/>
          <a:stretch>
            <a:fillRect/>
          </a:stretch>
        </p:blipFill>
        <p:spPr>
          <a:xfrm>
            <a:off x="17114473" y="27157604"/>
            <a:ext cx="3784272" cy="3694778"/>
          </a:xfrm>
          <a:prstGeom prst="rect">
            <a:avLst/>
          </a:prstGeom>
        </p:spPr>
      </p:pic>
      <p:pic>
        <p:nvPicPr>
          <p:cNvPr id="31" name="Picture 30">
            <a:extLst>
              <a:ext uri="{FF2B5EF4-FFF2-40B4-BE49-F238E27FC236}">
                <a16:creationId xmlns:a16="http://schemas.microsoft.com/office/drawing/2014/main" id="{ABF8035A-98EF-3312-6A62-284D05090013}"/>
              </a:ext>
            </a:extLst>
          </p:cNvPr>
          <p:cNvPicPr>
            <a:picLocks noChangeAspect="1"/>
          </p:cNvPicPr>
          <p:nvPr/>
        </p:nvPicPr>
        <p:blipFill>
          <a:blip r:embed="rId6"/>
          <a:srcRect l="14961" t="1059" r="10535" b="1594"/>
          <a:stretch>
            <a:fillRect/>
          </a:stretch>
        </p:blipFill>
        <p:spPr>
          <a:xfrm>
            <a:off x="1474250" y="27066080"/>
            <a:ext cx="4204656" cy="3390710"/>
          </a:xfrm>
          <a:prstGeom prst="rect">
            <a:avLst/>
          </a:prstGeom>
        </p:spPr>
      </p:pic>
      <p:pic>
        <p:nvPicPr>
          <p:cNvPr id="6" name="Picture 5">
            <a:extLst>
              <a:ext uri="{FF2B5EF4-FFF2-40B4-BE49-F238E27FC236}">
                <a16:creationId xmlns:a16="http://schemas.microsoft.com/office/drawing/2014/main" id="{03BCC881-0ABC-D94C-4CBE-7BFFE3D7AC89}"/>
              </a:ext>
            </a:extLst>
          </p:cNvPr>
          <p:cNvPicPr>
            <a:picLocks noChangeAspect="1"/>
          </p:cNvPicPr>
          <p:nvPr/>
        </p:nvPicPr>
        <p:blipFill>
          <a:blip r:embed="rId7"/>
          <a:stretch>
            <a:fillRect/>
          </a:stretch>
        </p:blipFill>
        <p:spPr>
          <a:xfrm>
            <a:off x="26565727" y="1695655"/>
            <a:ext cx="4794675" cy="2975349"/>
          </a:xfrm>
          <a:prstGeom prst="rect">
            <a:avLst/>
          </a:prstGeom>
        </p:spPr>
      </p:pic>
    </p:spTree>
    <p:extLst>
      <p:ext uri="{BB962C8B-B14F-4D97-AF65-F5344CB8AC3E}">
        <p14:creationId xmlns:p14="http://schemas.microsoft.com/office/powerpoint/2010/main" val="2206762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1291</TotalTime>
  <Words>1003</Words>
  <Application>Microsoft Office PowerPoint</Application>
  <PresentationFormat>Custom</PresentationFormat>
  <Paragraphs>99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162</cp:revision>
  <cp:lastPrinted>2020-03-30T08:43:16Z</cp:lastPrinted>
  <dcterms:created xsi:type="dcterms:W3CDTF">2015-08-26T05:25:30Z</dcterms:created>
  <dcterms:modified xsi:type="dcterms:W3CDTF">2026-05-21T04:21:17Z</dcterms:modified>
</cp:coreProperties>
</file>